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3"/>
  </p:notesMasterIdLst>
  <p:handoutMasterIdLst>
    <p:handoutMasterId r:id="rId24"/>
  </p:handoutMasterIdLst>
  <p:sldIdLst>
    <p:sldId id="337" r:id="rId6"/>
    <p:sldId id="313" r:id="rId7"/>
    <p:sldId id="350" r:id="rId8"/>
    <p:sldId id="363" r:id="rId9"/>
    <p:sldId id="365" r:id="rId10"/>
    <p:sldId id="340" r:id="rId11"/>
    <p:sldId id="362" r:id="rId12"/>
    <p:sldId id="360" r:id="rId13"/>
    <p:sldId id="356" r:id="rId14"/>
    <p:sldId id="355" r:id="rId15"/>
    <p:sldId id="364" r:id="rId16"/>
    <p:sldId id="357" r:id="rId17"/>
    <p:sldId id="338" r:id="rId18"/>
    <p:sldId id="353" r:id="rId19"/>
    <p:sldId id="354" r:id="rId20"/>
    <p:sldId id="335" r:id="rId21"/>
    <p:sldId id="336" r:id="rId2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75F6D"/>
    <a:srgbClr val="FFFFFF"/>
    <a:srgbClr val="333333"/>
    <a:srgbClr val="292929"/>
    <a:srgbClr val="F8F57B"/>
    <a:srgbClr val="F6AE1E"/>
    <a:srgbClr val="FF0066"/>
    <a:srgbClr val="F3AF35"/>
    <a:srgbClr val="9C42E6"/>
  </p:clrMru>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6" autoAdjust="0"/>
    <p:restoredTop sz="86429" autoAdjust="0"/>
  </p:normalViewPr>
  <p:slideViewPr>
    <p:cSldViewPr>
      <p:cViewPr>
        <p:scale>
          <a:sx n="90" d="100"/>
          <a:sy n="90" d="100"/>
        </p:scale>
        <p:origin x="-1194" y="-246"/>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8" d="100"/>
          <a:sy n="78" d="100"/>
        </p:scale>
        <p:origin x="-322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US Public Sector FY10 Kickoff and ISU</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9/15/2009</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US Public Sector FY10 Kickoff and ISU</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how to bring</a:t>
            </a:r>
            <a:r>
              <a:rPr lang="en-US" baseline="0" dirty="0" smtClean="0"/>
              <a:t> Gov 2.0 to your internal network and how to integrate that internal deployment with external</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9:14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9:14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Bring</a:t>
            </a:r>
            <a:r>
              <a:rPr lang="en-US" baseline="0" dirty="0" smtClean="0"/>
              <a:t> Social Networking – Micro-blogging</a:t>
            </a:r>
          </a:p>
          <a:p>
            <a:r>
              <a:rPr lang="en-US" baseline="0" dirty="0" smtClean="0"/>
              <a:t>Designed for government – Optional integration with Twitter and </a:t>
            </a:r>
            <a:r>
              <a:rPr lang="en-US" baseline="0" dirty="0" err="1" smtClean="0"/>
              <a:t>Facebook</a:t>
            </a:r>
            <a:endParaRPr lang="en-US" baseline="0" dirty="0" smtClean="0"/>
          </a:p>
          <a:p>
            <a:endParaRPr lang="en-US" baseline="0" dirty="0" smtClean="0"/>
          </a:p>
          <a:p>
            <a:r>
              <a:rPr lang="en-US" dirty="0" smtClean="0"/>
              <a:t>Open</a:t>
            </a:r>
            <a:r>
              <a:rPr lang="en-US" baseline="0" dirty="0" smtClean="0"/>
              <a:t> Source solution built on SharePoint to be released approximately Sept 30</a:t>
            </a:r>
            <a:r>
              <a:rPr lang="en-US" baseline="30000" dirty="0" smtClean="0"/>
              <a:t>th</a:t>
            </a:r>
            <a:r>
              <a:rPr lang="en-US" baseline="0" dirty="0" smtClean="0"/>
              <a:t> to http://www.codeplex.com</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smtClean="0"/>
              <a:t>SITO Summit 2005</a:t>
            </a:r>
          </a:p>
        </p:txBody>
      </p:sp>
      <p:sp>
        <p:nvSpPr>
          <p:cNvPr id="10243" name="Rectangle 3"/>
          <p:cNvSpPr>
            <a:spLocks noGrp="1" noChangeArrowheads="1"/>
          </p:cNvSpPr>
          <p:nvPr>
            <p:ph type="dt" sz="quarter" idx="1"/>
          </p:nvPr>
        </p:nvSpPr>
        <p:spPr>
          <a:noFill/>
        </p:spPr>
        <p:txBody>
          <a:bodyPr/>
          <a:lstStyle/>
          <a:p>
            <a:fld id="{E0444D04-9135-4A0F-B33A-87278856780B}" type="datetime8">
              <a:rPr lang="en-US" smtClean="0"/>
              <a:pPr/>
              <a:t>9/15/2009 9:14 PM</a:t>
            </a:fld>
            <a:endParaRPr lang="en-US" smtClean="0"/>
          </a:p>
        </p:txBody>
      </p:sp>
      <p:sp>
        <p:nvSpPr>
          <p:cNvPr id="10244" name="Rectangle 6"/>
          <p:cNvSpPr>
            <a:spLocks noGrp="1" noChangeArrowheads="1"/>
          </p:cNvSpPr>
          <p:nvPr>
            <p:ph type="ftr" sz="quarter" idx="4"/>
          </p:nvPr>
        </p:nvSpPr>
        <p:spPr>
          <a:noFill/>
        </p:spPr>
        <p:txBody>
          <a:bodyPr/>
          <a:lstStyle/>
          <a:p>
            <a:pPr eaLnBrk="1" hangingPunct="1"/>
            <a:r>
              <a:rPr lang="en-US" smtClean="0"/>
              <a:t>© 2005 Microsoft Corporation. All rights reserved.</a:t>
            </a:r>
          </a:p>
          <a:p>
            <a:r>
              <a:rPr lang="en-US" smtClean="0"/>
              <a:t>This presentation is for informational purposes only. Microsoft makes no warranties, express or implied, in this summary.</a:t>
            </a:r>
          </a:p>
        </p:txBody>
      </p:sp>
      <p:sp>
        <p:nvSpPr>
          <p:cNvPr id="10245" name="Rectangle 7"/>
          <p:cNvSpPr>
            <a:spLocks noGrp="1" noChangeArrowheads="1"/>
          </p:cNvSpPr>
          <p:nvPr>
            <p:ph type="sldNum" sz="quarter" idx="5"/>
          </p:nvPr>
        </p:nvSpPr>
        <p:spPr>
          <a:noFill/>
        </p:spPr>
        <p:txBody>
          <a:bodyPr/>
          <a:lstStyle/>
          <a:p>
            <a:fld id="{612F5A02-C42F-4E81-9B26-CB2611804D5F}" type="slidenum">
              <a:rPr lang="en-US" smtClean="0"/>
              <a:pPr/>
              <a:t>17</a:t>
            </a:fld>
            <a:endParaRPr lang="en-US" smtClean="0"/>
          </a:p>
        </p:txBody>
      </p:sp>
      <p:sp>
        <p:nvSpPr>
          <p:cNvPr id="10246" name="Rectangle 6"/>
          <p:cNvSpPr>
            <a:spLocks noGrp="1" noRot="1" noChangeAspect="1" noChangeArrowheads="1" noTextEdit="1"/>
          </p:cNvSpPr>
          <p:nvPr>
            <p:ph type="sldImg"/>
          </p:nvPr>
        </p:nvSpPr>
        <p:spPr>
          <a:ln/>
        </p:spPr>
      </p:sp>
      <p:sp>
        <p:nvSpPr>
          <p:cNvPr id="10247" name="Rectangle 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Focus of session is highlighted.</a:t>
            </a:r>
          </a:p>
          <a:p>
            <a:r>
              <a:rPr lang="en-US" dirty="0" smtClean="0"/>
              <a:t>Ones</a:t>
            </a:r>
            <a:r>
              <a:rPr lang="en-US" baseline="0" dirty="0" smtClean="0"/>
              <a:t> that are non highlighted are an agency by agency approach. I can be contacted to understand how other agencies are approaching this other difficult issues.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dt" sz="quarter" idx="1"/>
          </p:nvPr>
        </p:nvSpPr>
        <p:spPr>
          <a:noFill/>
        </p:spPr>
        <p:txBody>
          <a:bodyPr/>
          <a:lstStyle/>
          <a:p>
            <a:fld id="{49EDE160-61ED-4FCD-B608-96C674D25607}" type="datetime8">
              <a:rPr lang="en-US" sz="1100" smtClean="0">
                <a:latin typeface="Times New Roman" pitchFamily="18" charset="0"/>
              </a:rPr>
              <a:pPr/>
              <a:t>9/15/2009 9:15 PM</a:t>
            </a:fld>
            <a:endParaRPr lang="en-US" sz="1100" dirty="0" smtClean="0">
              <a:latin typeface="Times New Roman" pitchFamily="18" charset="0"/>
            </a:endParaRPr>
          </a:p>
        </p:txBody>
      </p:sp>
      <p:sp>
        <p:nvSpPr>
          <p:cNvPr id="98307" name="Rectangle 3"/>
          <p:cNvSpPr>
            <a:spLocks noGrp="1" noChangeArrowheads="1"/>
          </p:cNvSpPr>
          <p:nvPr>
            <p:ph type="sldNum" sz="quarter" idx="5"/>
          </p:nvPr>
        </p:nvSpPr>
        <p:spPr>
          <a:noFill/>
          <a:ln>
            <a:headEnd/>
            <a:tailEnd/>
          </a:ln>
        </p:spPr>
        <p:txBody>
          <a:bodyPr/>
          <a:lstStyle/>
          <a:p>
            <a:fld id="{3637522E-6273-4A28-A0A5-5DFCB4DCBCB0}" type="slidenum">
              <a:rPr lang="en-US" sz="1100" smtClean="0">
                <a:latin typeface="Times New Roman" pitchFamily="18" charset="0"/>
              </a:rPr>
              <a:pPr/>
              <a:t>5</a:t>
            </a:fld>
            <a:endParaRPr lang="en-US" sz="1100" dirty="0" smtClean="0">
              <a:latin typeface="Times New Roman" pitchFamily="18" charset="0"/>
            </a:endParaRPr>
          </a:p>
        </p:txBody>
      </p:sp>
      <p:sp>
        <p:nvSpPr>
          <p:cNvPr id="98308" name="Rectangle 4"/>
          <p:cNvSpPr>
            <a:spLocks noGrp="1" noChangeArrowheads="1"/>
          </p:cNvSpPr>
          <p:nvPr>
            <p:ph type="ftr" sz="quarter" idx="4"/>
          </p:nvPr>
        </p:nvSpPr>
        <p:spPr>
          <a:noFill/>
        </p:spPr>
        <p:txBody>
          <a:bodyPr/>
          <a:lstStyle/>
          <a:p>
            <a:pPr>
              <a:lnSpc>
                <a:spcPct val="85000"/>
              </a:lnSpc>
              <a:spcBef>
                <a:spcPct val="20000"/>
              </a:spcBef>
            </a:pPr>
            <a:r>
              <a:rPr lang="en-US" sz="700" dirty="0" smtClean="0">
                <a:latin typeface="Segoe Semibold" pitchFamily="34" charset="0"/>
              </a:rPr>
              <a:t>© 2006 Microsoft Corporation. All rights reserved. Microsoft, Windows, Windows Vista and other product names are or may be registered trademarks and/or trademarks in the U.S. and/or other countries.</a:t>
            </a:r>
          </a:p>
          <a:p>
            <a:pPr>
              <a:lnSpc>
                <a:spcPct val="85000"/>
              </a:lnSpc>
              <a:spcBef>
                <a:spcPct val="20000"/>
              </a:spcBef>
            </a:pPr>
            <a:r>
              <a:rPr lang="en-US" sz="700" dirty="0" smtClean="0">
                <a:latin typeface="Segoe Semibold"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smtClean="0">
                <a:latin typeface="Segoe Semibold" pitchFamily="34" charset="0"/>
              </a:rPr>
            </a:br>
            <a:r>
              <a:rPr lang="en-US" sz="700" dirty="0" smtClean="0">
                <a:latin typeface="Segoe Semibold" pitchFamily="34" charset="0"/>
              </a:rPr>
              <a:t>MICROSOFT MAKES NO WARRANTIES, EXPRESS, IMPLIED OR STATUTORY, AS TO THE INFORMATION IN THIS PRESENTATION.</a:t>
            </a:r>
          </a:p>
        </p:txBody>
      </p:sp>
      <p:sp>
        <p:nvSpPr>
          <p:cNvPr id="98309" name="Rectangle 2"/>
          <p:cNvSpPr>
            <a:spLocks noGrp="1" noRot="1" noChangeAspect="1" noTextEdit="1"/>
          </p:cNvSpPr>
          <p:nvPr>
            <p:ph type="sldImg"/>
          </p:nvPr>
        </p:nvSpPr>
        <p:spPr>
          <a:xfrm>
            <a:off x="1144588" y="684213"/>
            <a:ext cx="4570412" cy="3429000"/>
          </a:xfrm>
          <a:noFill/>
          <a:ln w="12700" cap="flat">
            <a:round/>
            <a:headEnd type="none" w="med" len="med"/>
            <a:tailEnd type="none" w="med" len="med"/>
          </a:ln>
        </p:spPr>
      </p:sp>
      <p:sp>
        <p:nvSpPr>
          <p:cNvPr id="98310" name="Notes Placeholder 5"/>
          <p:cNvSpPr>
            <a:spLocks noGrp="1"/>
          </p:cNvSpPr>
          <p:nvPr>
            <p:ph type="body" idx="1"/>
          </p:nvPr>
        </p:nvSpPr>
        <p:spPr>
          <a:noFill/>
          <a:ln/>
        </p:spPr>
        <p:txBody>
          <a:bodyPr/>
          <a:lstStyle/>
          <a:p>
            <a:r>
              <a:rPr lang="en-US" dirty="0" smtClean="0">
                <a:latin typeface="Arial" charset="0"/>
              </a:rPr>
              <a:t>Items in Gov</a:t>
            </a:r>
            <a:r>
              <a:rPr lang="en-US" baseline="0" dirty="0" smtClean="0">
                <a:latin typeface="Arial" charset="0"/>
              </a:rPr>
              <a:t> 2.0 in </a:t>
            </a:r>
            <a:r>
              <a:rPr lang="en-US" baseline="0" dirty="0" smtClean="0">
                <a:latin typeface="Arial" charset="0"/>
              </a:rPr>
              <a:t>Blue</a:t>
            </a:r>
          </a:p>
          <a:p>
            <a:r>
              <a:rPr lang="en-US" baseline="0" dirty="0" smtClean="0">
                <a:latin typeface="Arial" charset="0"/>
              </a:rPr>
              <a:t>Social </a:t>
            </a:r>
            <a:r>
              <a:rPr lang="en-US" baseline="0" dirty="0" smtClean="0">
                <a:latin typeface="Arial" charset="0"/>
              </a:rPr>
              <a:t>Networking in Green</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Mapping of Gov</a:t>
            </a:r>
            <a:r>
              <a:rPr lang="en-US" baseline="0" dirty="0" smtClean="0"/>
              <a:t> 2.0 technologies to SharePoint and Office System Solutions.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9:14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 on-line “test drive” of how SharePoint can support Social</a:t>
            </a:r>
            <a:r>
              <a:rPr lang="en-US" baseline="0" dirty="0" smtClean="0"/>
              <a:t> Networking</a:t>
            </a:r>
          </a:p>
          <a:p>
            <a:r>
              <a:rPr lang="en-US" baseline="0" dirty="0" smtClean="0"/>
              <a:t>-Blogs</a:t>
            </a:r>
          </a:p>
          <a:p>
            <a:r>
              <a:rPr lang="en-US" baseline="0" dirty="0" smtClean="0"/>
              <a:t>-Friends</a:t>
            </a:r>
          </a:p>
          <a:p>
            <a:r>
              <a:rPr lang="en-US" baseline="0" dirty="0" smtClean="0"/>
              <a:t>-</a:t>
            </a:r>
            <a:r>
              <a:rPr lang="en-US" baseline="0" dirty="0" smtClean="0"/>
              <a:t>Walls</a:t>
            </a:r>
          </a:p>
          <a:p>
            <a:pPr marL="0" marR="0" indent="0" algn="l" defTabSz="914363" rtl="0" eaLnBrk="1" fontAlgn="auto" latinLnBrk="0" hangingPunct="1">
              <a:lnSpc>
                <a:spcPct val="90000"/>
              </a:lnSpc>
              <a:spcBef>
                <a:spcPts val="0"/>
              </a:spcBef>
              <a:spcAft>
                <a:spcPts val="333"/>
              </a:spcAft>
              <a:buClrTx/>
              <a:buSzTx/>
              <a:buFontTx/>
              <a:buNone/>
              <a:tabLst/>
              <a:defRPr/>
            </a:pPr>
            <a:r>
              <a:rPr lang="en-US" baseline="0" dirty="0" smtClean="0"/>
              <a:t>Available for “test drive” on the Internet (URL at end of deck)</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 example</a:t>
            </a:r>
            <a:r>
              <a:rPr lang="en-US" baseline="0" dirty="0" smtClean="0"/>
              <a:t> of how you can create communities of interest and practice in SharePoint</a:t>
            </a:r>
          </a:p>
          <a:p>
            <a:r>
              <a:rPr lang="en-US" baseline="0" dirty="0" smtClean="0"/>
              <a:t>Story - Most Creative Example is Army Materiel Command for </a:t>
            </a:r>
            <a:r>
              <a:rPr lang="en-US" baseline="0" dirty="0" smtClean="0"/>
              <a:t>logistics</a:t>
            </a:r>
          </a:p>
          <a:p>
            <a:r>
              <a:rPr lang="en-US" baseline="0" dirty="0" smtClean="0"/>
              <a:t>(INTERNAL Site and not available on Internet)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Trying to get higher</a:t>
            </a:r>
            <a:r>
              <a:rPr lang="en-US" baseline="0" dirty="0" smtClean="0"/>
              <a:t> resolution screen shots</a:t>
            </a:r>
          </a:p>
          <a:p>
            <a:endParaRPr lang="en-US" baseline="0" dirty="0" smtClean="0"/>
          </a:p>
          <a:p>
            <a:r>
              <a:rPr lang="en-US" baseline="0" dirty="0" smtClean="0"/>
              <a:t>Talk about Social Networking Analysis</a:t>
            </a:r>
          </a:p>
          <a:p>
            <a:r>
              <a:rPr lang="en-US" baseline="0" dirty="0" smtClean="0"/>
              <a:t>Published to </a:t>
            </a:r>
            <a:r>
              <a:rPr lang="en-US" baseline="0" dirty="0" err="1" smtClean="0"/>
              <a:t>Codeplex</a:t>
            </a:r>
            <a:r>
              <a:rPr lang="en-US" baseline="0" dirty="0" smtClean="0"/>
              <a:t> this week</a:t>
            </a:r>
          </a:p>
          <a:p>
            <a:r>
              <a:rPr lang="en-US" baseline="0" dirty="0" smtClean="0"/>
              <a:t>Story about how IMF or other agencies are using</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social networking data or</a:t>
            </a:r>
            <a:r>
              <a:rPr lang="en-US" baseline="0" dirty="0" smtClean="0"/>
              <a:t> unstructured search results and plot them </a:t>
            </a:r>
          </a:p>
          <a:p>
            <a:r>
              <a:rPr lang="en-US" baseline="0" dirty="0" smtClean="0"/>
              <a:t>Microsoft’s Search can provide hot topics</a:t>
            </a:r>
          </a:p>
          <a:p>
            <a:r>
              <a:rPr lang="en-US" baseline="0" dirty="0" smtClean="0"/>
              <a:t>Story – Emergency at bridge via </a:t>
            </a:r>
            <a:r>
              <a:rPr lang="en-US" baseline="0" dirty="0" smtClean="0"/>
              <a:t>Twitter</a:t>
            </a:r>
          </a:p>
          <a:p>
            <a:r>
              <a:rPr lang="en-US" baseline="0" dirty="0" smtClean="0"/>
              <a:t>Available for “test drive” on the Internet (URL at end of deck)</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8194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ysClr val="window" lastClr="FFFFFF"/>
                    </a:gs>
                    <a:gs pos="28000">
                      <a:sysClr val="window" lastClr="FFFFFF">
                        <a:alpha val="55000"/>
                      </a:sysClr>
                    </a:gs>
                    <a:gs pos="54000">
                      <a:srgbClr val="00B0F0">
                        <a:alpha val="44000"/>
                      </a:srgbClr>
                    </a:gs>
                    <a:gs pos="88000">
                      <a:srgbClr val="00B0F0">
                        <a:alpha val="2000"/>
                      </a:srgbClr>
                    </a:gs>
                  </a:gsLst>
                  <a:lin ang="5100000" scaled="0"/>
                </a:gradFill>
                <a:effectLst>
                  <a:outerShdw blurRad="50800" dist="39000" dir="5460000" algn="tl">
                    <a:srgbClr val="000000">
                      <a:alpha val="38000"/>
                    </a:srgbClr>
                  </a:outerShdw>
                </a:effectLst>
                <a:uLnTx/>
                <a:uFillTx/>
                <a:latin typeface="Segoe" pitchFamily="34" charset="0"/>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anh@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twitter.com/deanhalstea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_popup?v=fam99NC4v9E" TargetMode="External"/><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tinyurl.com/Office2010Peak" TargetMode="External"/><Relationship Id="rId13" Type="http://schemas.openxmlformats.org/officeDocument/2006/relationships/hyperlink" Target="http://tinyurl.com/ICEonCodePlex" TargetMode="External"/><Relationship Id="rId3" Type="http://schemas.openxmlformats.org/officeDocument/2006/relationships/hyperlink" Target="http://tinyurl.com/WaytoGov2" TargetMode="External"/><Relationship Id="rId7" Type="http://schemas.openxmlformats.org/officeDocument/2006/relationships/hyperlink" Target="http://tinyurl.com/SocialNetworkDemo" TargetMode="External"/><Relationship Id="rId12" Type="http://schemas.openxmlformats.org/officeDocument/2006/relationships/hyperlink" Target="http://tinyurl.com/SharePointTopSites" TargetMode="External"/><Relationship Id="rId2" Type="http://schemas.openxmlformats.org/officeDocument/2006/relationships/hyperlink" Target="http://tinyurl.com/Gov2GetStarted" TargetMode="External"/><Relationship Id="rId1" Type="http://schemas.openxmlformats.org/officeDocument/2006/relationships/slideLayout" Target="../slideLayouts/slideLayout5.xml"/><Relationship Id="rId6" Type="http://schemas.openxmlformats.org/officeDocument/2006/relationships/hyperlink" Target="http://tinyurl.com/MSGov2Addons" TargetMode="External"/><Relationship Id="rId11" Type="http://schemas.openxmlformats.org/officeDocument/2006/relationships/hyperlink" Target="http://www.schoolnet.com/" TargetMode="External"/><Relationship Id="rId5" Type="http://schemas.openxmlformats.org/officeDocument/2006/relationships/hyperlink" Target="http://tinyurl.com/Gov2Checklist" TargetMode="External"/><Relationship Id="rId10" Type="http://schemas.openxmlformats.org/officeDocument/2006/relationships/hyperlink" Target="http://tinyurl.com/UNHICCommunity" TargetMode="External"/><Relationship Id="rId4" Type="http://schemas.openxmlformats.org/officeDocument/2006/relationships/hyperlink" Target="http://tinyurl.com/Gov2PlanTemplate" TargetMode="External"/><Relationship Id="rId9" Type="http://schemas.openxmlformats.org/officeDocument/2006/relationships/hyperlink" Target="http://tinyurl.com/UNHICMa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hyperlink" Target="http://www.vine.net/" TargetMode="External"/><Relationship Id="rId3" Type="http://schemas.openxmlformats.org/officeDocument/2006/relationships/hyperlink" Target="http://fastsearch.com/l3a.aspx?m=1011" TargetMode="External"/><Relationship Id="rId7" Type="http://schemas.openxmlformats.org/officeDocument/2006/relationships/hyperlink" Target="http://livelabs.com/projects/entity-extractio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livelabs.com/social-streams/" TargetMode="External"/><Relationship Id="rId5" Type="http://schemas.openxmlformats.org/officeDocument/2006/relationships/hyperlink" Target="http://office.microsoft.com/en-us/performancepoint/FX101680481033.aspx" TargetMode="External"/><Relationship Id="rId4" Type="http://schemas.openxmlformats.org/officeDocument/2006/relationships/hyperlink" Target="http://www.microsoft.com/industry/government/products/server/sharepoint.mspx" TargetMode="External"/><Relationship Id="rId9" Type="http://schemas.openxmlformats.org/officeDocument/2006/relationships/hyperlink" Target="http://www.usa.gov/webcontent/documents/SocialMediaFed%20Govt_BarriersPotentialSolutions.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0"/>
            <a:ext cx="8305800" cy="1523495"/>
          </a:xfrm>
        </p:spPr>
        <p:txBody>
          <a:bodyPr/>
          <a:lstStyle/>
          <a:p>
            <a:pPr>
              <a:spcBef>
                <a:spcPct val="30000"/>
              </a:spcBef>
              <a:defRPr/>
            </a:pPr>
            <a:r>
              <a:rPr lang="en-US" sz="4400" dirty="0" smtClean="0">
                <a:solidFill>
                  <a:srgbClr val="FFFFFF"/>
                </a:solidFill>
                <a:effectLst>
                  <a:outerShdw blurRad="38100" dist="38100" dir="2700000" algn="tl">
                    <a:srgbClr val="000000"/>
                  </a:outerShdw>
                </a:effectLst>
                <a:latin typeface="Segoe Semibold"/>
              </a:rPr>
              <a:t>Real-world Social Networking for Gov 2.0</a:t>
            </a:r>
            <a:r>
              <a:rPr lang="en-US" sz="4800" dirty="0" smtClean="0">
                <a:solidFill>
                  <a:srgbClr val="FFFFFF"/>
                </a:solidFill>
                <a:effectLst>
                  <a:outerShdw blurRad="38100" dist="38100" dir="2700000" algn="tl">
                    <a:srgbClr val="000000"/>
                  </a:outerShdw>
                </a:effectLst>
                <a:latin typeface="Segoe Semibold"/>
              </a:rPr>
              <a:t/>
            </a:r>
            <a:br>
              <a:rPr lang="en-US" sz="4800" dirty="0" smtClean="0">
                <a:solidFill>
                  <a:srgbClr val="FFFFFF"/>
                </a:solidFill>
                <a:effectLst>
                  <a:outerShdw blurRad="38100" dist="38100" dir="2700000" algn="tl">
                    <a:srgbClr val="000000"/>
                  </a:outerShdw>
                </a:effectLst>
                <a:latin typeface="Segoe Semibold"/>
              </a:rPr>
            </a:br>
            <a:r>
              <a:rPr lang="en-US" sz="2800" i="1" dirty="0" smtClean="0">
                <a:solidFill>
                  <a:srgbClr val="FFC000"/>
                </a:solidFill>
                <a:latin typeface="Segoe Semibold"/>
              </a:rPr>
              <a:t>Delivering an integrated solution for a diverse government</a:t>
            </a:r>
            <a:r>
              <a:rPr lang="en-US" sz="4800" i="1" dirty="0" smtClean="0">
                <a:solidFill>
                  <a:srgbClr val="FFC000"/>
                </a:solidFill>
                <a:latin typeface="Segoe Semibold"/>
              </a:rPr>
              <a:t/>
            </a:r>
            <a:br>
              <a:rPr lang="en-US" sz="4800" i="1" dirty="0" smtClean="0">
                <a:solidFill>
                  <a:srgbClr val="FFC000"/>
                </a:solidFill>
                <a:latin typeface="Segoe Semibold"/>
              </a:rPr>
            </a:br>
            <a:endParaRPr lang="en-US" sz="4800" dirty="0" smtClean="0">
              <a:solidFill>
                <a:srgbClr val="FFFFFF"/>
              </a:solidFill>
              <a:effectLst>
                <a:outerShdw blurRad="38100" dist="38100" dir="2700000" algn="tl">
                  <a:srgbClr val="000000"/>
                </a:outerShdw>
              </a:effectLst>
              <a:latin typeface="Segoe Semibold"/>
            </a:endParaRPr>
          </a:p>
        </p:txBody>
      </p:sp>
      <p:sp>
        <p:nvSpPr>
          <p:cNvPr id="3" name="Subtitle 2"/>
          <p:cNvSpPr>
            <a:spLocks noGrp="1"/>
          </p:cNvSpPr>
          <p:nvPr>
            <p:ph type="subTitle" idx="1"/>
          </p:nvPr>
        </p:nvSpPr>
        <p:spPr>
          <a:xfrm>
            <a:off x="304800" y="4343400"/>
            <a:ext cx="4343400" cy="1828800"/>
          </a:xfrm>
        </p:spPr>
        <p:txBody>
          <a:bodyPr/>
          <a:lstStyle/>
          <a:p>
            <a:endParaRPr lang="en-US" sz="2800" dirty="0" smtClean="0"/>
          </a:p>
          <a:p>
            <a:r>
              <a:rPr lang="en-US" sz="2800" dirty="0" smtClean="0"/>
              <a:t>Dean Halstead</a:t>
            </a:r>
          </a:p>
          <a:p>
            <a:r>
              <a:rPr lang="en-US" sz="2800" dirty="0" smtClean="0"/>
              <a:t>Collaboration Architect</a:t>
            </a:r>
          </a:p>
          <a:p>
            <a:r>
              <a:rPr lang="en-US" sz="2800" dirty="0" smtClean="0"/>
              <a:t>Microsoft Federal</a:t>
            </a:r>
          </a:p>
          <a:p>
            <a:r>
              <a:rPr lang="en-US" sz="1400" dirty="0" smtClean="0">
                <a:hlinkClick r:id="rId3"/>
              </a:rPr>
              <a:t>deanh@microsoft.com</a:t>
            </a:r>
            <a:r>
              <a:rPr lang="en-US" sz="1400" dirty="0" smtClean="0"/>
              <a:t> </a:t>
            </a:r>
          </a:p>
          <a:p>
            <a:r>
              <a:rPr lang="en-US" sz="1400" dirty="0" smtClean="0">
                <a:hlinkClick r:id="rId4"/>
              </a:rPr>
              <a:t>http://twitter.com/deanhalstead</a:t>
            </a:r>
            <a:r>
              <a:rPr lang="en-US" sz="1400" dirty="0" smtClean="0"/>
              <a:t>  (@</a:t>
            </a:r>
            <a:r>
              <a:rPr lang="en-US" sz="1400" dirty="0" err="1" smtClean="0"/>
              <a:t>DeanHalstead</a:t>
            </a:r>
            <a:r>
              <a:rPr lang="en-US" sz="1400" dirty="0" smtClean="0"/>
              <a: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image003"/>
          <p:cNvPicPr>
            <a:picLocks noChangeAspect="1" noChangeArrowheads="1"/>
          </p:cNvPicPr>
          <p:nvPr/>
        </p:nvPicPr>
        <p:blipFill>
          <a:blip r:embed="rId3"/>
          <a:srcRect/>
          <a:stretch>
            <a:fillRect/>
          </a:stretch>
        </p:blipFill>
        <p:spPr bwMode="auto">
          <a:xfrm>
            <a:off x="5334000" y="3465871"/>
            <a:ext cx="2514600" cy="3163529"/>
          </a:xfrm>
          <a:prstGeom prst="rect">
            <a:avLst/>
          </a:prstGeom>
          <a:ln>
            <a:noFill/>
          </a:ln>
          <a:effectLst>
            <a:softEdge rad="112500"/>
          </a:effectLst>
        </p:spPr>
      </p:pic>
      <p:pic>
        <p:nvPicPr>
          <p:cNvPr id="6" name="Picture 2" descr="image002"/>
          <p:cNvPicPr>
            <a:picLocks noChangeAspect="1" noChangeArrowheads="1"/>
          </p:cNvPicPr>
          <p:nvPr/>
        </p:nvPicPr>
        <p:blipFill>
          <a:blip r:embed="rId4"/>
          <a:srcRect/>
          <a:stretch>
            <a:fillRect/>
          </a:stretch>
        </p:blipFill>
        <p:spPr bwMode="auto">
          <a:xfrm>
            <a:off x="5334000" y="304800"/>
            <a:ext cx="3319438" cy="3132771"/>
          </a:xfrm>
          <a:prstGeom prst="rect">
            <a:avLst/>
          </a:prstGeom>
          <a:ln>
            <a:noFill/>
          </a:ln>
          <a:effectLst>
            <a:softEdge rad="112500"/>
          </a:effectLst>
        </p:spPr>
      </p:pic>
      <p:pic>
        <p:nvPicPr>
          <p:cNvPr id="3076" name="Picture 4" descr="image004"/>
          <p:cNvPicPr>
            <a:picLocks noChangeAspect="1" noChangeArrowheads="1"/>
          </p:cNvPicPr>
          <p:nvPr/>
        </p:nvPicPr>
        <p:blipFill>
          <a:blip r:embed="rId5"/>
          <a:srcRect/>
          <a:stretch>
            <a:fillRect/>
          </a:stretch>
        </p:blipFill>
        <p:spPr bwMode="auto">
          <a:xfrm>
            <a:off x="1219200" y="3484877"/>
            <a:ext cx="4038600" cy="3105194"/>
          </a:xfrm>
          <a:prstGeom prst="rect">
            <a:avLst/>
          </a:prstGeom>
          <a:ln>
            <a:noFill/>
          </a:ln>
          <a:effectLst>
            <a:softEdge rad="112500"/>
          </a:effectLst>
        </p:spPr>
      </p:pic>
      <p:pic>
        <p:nvPicPr>
          <p:cNvPr id="3077" name="Picture 1" descr="image005"/>
          <p:cNvPicPr>
            <a:picLocks noChangeAspect="1" noChangeArrowheads="1"/>
          </p:cNvPicPr>
          <p:nvPr/>
        </p:nvPicPr>
        <p:blipFill>
          <a:blip r:embed="rId6"/>
          <a:srcRect/>
          <a:stretch>
            <a:fillRect/>
          </a:stretch>
        </p:blipFill>
        <p:spPr bwMode="auto">
          <a:xfrm>
            <a:off x="457200" y="1103671"/>
            <a:ext cx="4800600" cy="2363230"/>
          </a:xfrm>
          <a:prstGeom prst="rect">
            <a:avLst/>
          </a:prstGeom>
          <a:ln>
            <a:noFill/>
          </a:ln>
          <a:effectLst>
            <a:softEdge rad="112500"/>
          </a:effectLst>
        </p:spPr>
      </p:pic>
      <p:sp>
        <p:nvSpPr>
          <p:cNvPr id="9" name="TextBox 8"/>
          <p:cNvSpPr txBox="1"/>
          <p:nvPr/>
        </p:nvSpPr>
        <p:spPr>
          <a:xfrm>
            <a:off x="457200" y="228600"/>
            <a:ext cx="2561086" cy="430887"/>
          </a:xfrm>
          <a:prstGeom prst="rect">
            <a:avLst/>
          </a:prstGeom>
          <a:noFill/>
        </p:spPr>
        <p:txBody>
          <a:bodyPr wrap="none" lIns="0" tIns="0" rIns="0" bIns="0" rtlCol="0">
            <a:spAutoFit/>
          </a:bodyPr>
          <a:lstStyle/>
          <a:p>
            <a:r>
              <a:rPr lang="en-US" sz="2800" b="1" dirty="0" smtClean="0">
                <a:gradFill>
                  <a:gsLst>
                    <a:gs pos="0">
                      <a:schemeClr val="tx1"/>
                    </a:gs>
                    <a:gs pos="86000">
                      <a:schemeClr val="tx1"/>
                    </a:gs>
                  </a:gsLst>
                  <a:lin ang="5400000" scaled="0"/>
                </a:gradFill>
              </a:rPr>
              <a:t>IMF ICE Project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Expertise by Country</a:t>
            </a:r>
            <a:endParaRPr lang="en-US" dirty="0"/>
          </a:p>
        </p:txBody>
      </p:sp>
      <p:pic>
        <p:nvPicPr>
          <p:cNvPr id="5" name="Picture 4"/>
          <p:cNvPicPr>
            <a:picLocks noChangeAspect="1" noChangeArrowheads="1"/>
          </p:cNvPicPr>
          <p:nvPr/>
        </p:nvPicPr>
        <p:blipFill>
          <a:blip r:embed="rId2"/>
          <a:srcRect/>
          <a:stretch>
            <a:fillRect/>
          </a:stretch>
        </p:blipFill>
        <p:spPr bwMode="auto">
          <a:xfrm>
            <a:off x="381000" y="990600"/>
            <a:ext cx="4953000" cy="5613973"/>
          </a:xfrm>
          <a:prstGeom prst="rect">
            <a:avLst/>
          </a:prstGeom>
          <a:ln>
            <a:noFill/>
          </a:ln>
          <a:effectLst>
            <a:softEdge rad="112500"/>
          </a:effectLst>
        </p:spPr>
      </p:pic>
      <p:sp>
        <p:nvSpPr>
          <p:cNvPr id="4" name="TextBox 3"/>
          <p:cNvSpPr txBox="1"/>
          <p:nvPr/>
        </p:nvSpPr>
        <p:spPr>
          <a:xfrm>
            <a:off x="5715000" y="1676400"/>
            <a:ext cx="2984600"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hlinkClick r:id="rId3"/>
              </a:rPr>
              <a:t>Watch Open Source Solution</a:t>
            </a:r>
            <a:endParaRPr lang="en-US" dirty="0" smtClean="0">
              <a:gradFill>
                <a:gsLst>
                  <a:gs pos="0">
                    <a:schemeClr val="tx1"/>
                  </a:gs>
                  <a:gs pos="86000">
                    <a:schemeClr val="tx1"/>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381000" y="0"/>
            <a:ext cx="8382000" cy="662289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43200"/>
            <a:ext cx="9144000" cy="1523494"/>
          </a:xfrm>
        </p:spPr>
        <p:txBody>
          <a:bodyPr/>
          <a:lstStyle/>
          <a:p>
            <a:pPr algn="ctr"/>
            <a:r>
              <a:rPr lang="en-US" dirty="0" smtClean="0"/>
              <a:t>Gov 2.0 Kit</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descr="F:\Users\deanh\Desktop\Gov 2.0\Gov 2.0 Review\MyPeeps.jpg"/>
          <p:cNvPicPr>
            <a:picLocks noChangeAspect="1" noChangeArrowheads="1"/>
          </p:cNvPicPr>
          <p:nvPr/>
        </p:nvPicPr>
        <p:blipFill>
          <a:blip r:embed="rId3"/>
          <a:srcRect/>
          <a:stretch>
            <a:fillRect/>
          </a:stretch>
        </p:blipFill>
        <p:spPr bwMode="auto">
          <a:xfrm>
            <a:off x="342900" y="0"/>
            <a:ext cx="8496300" cy="680553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2050" name="Picture 2" descr="F:\Users\deanh\Desktop\Gov 2.0\Gov 2.0 Review\Podcast.jpg"/>
          <p:cNvPicPr>
            <a:picLocks noChangeAspect="1" noChangeArrowheads="1"/>
          </p:cNvPicPr>
          <p:nvPr/>
        </p:nvPicPr>
        <p:blipFill>
          <a:blip r:embed="rId2"/>
          <a:srcRect l="14000" r="14000"/>
          <a:stretch>
            <a:fillRect/>
          </a:stretch>
        </p:blipFill>
        <p:spPr bwMode="auto">
          <a:xfrm>
            <a:off x="685800" y="0"/>
            <a:ext cx="7680960" cy="68580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Resources	</a:t>
            </a:r>
            <a:endParaRPr lang="en-US" dirty="0">
              <a:solidFill>
                <a:srgbClr val="FFFFFF"/>
              </a:solidFill>
            </a:endParaRPr>
          </a:p>
        </p:txBody>
      </p:sp>
      <p:sp>
        <p:nvSpPr>
          <p:cNvPr id="3" name="Content Placeholder 2"/>
          <p:cNvSpPr>
            <a:spLocks noGrp="1"/>
          </p:cNvSpPr>
          <p:nvPr>
            <p:ph sz="half" idx="1"/>
          </p:nvPr>
        </p:nvSpPr>
        <p:spPr>
          <a:xfrm>
            <a:off x="381000" y="1447799"/>
            <a:ext cx="4114800" cy="5050613"/>
          </a:xfrm>
        </p:spPr>
        <p:txBody>
          <a:bodyPr/>
          <a:lstStyle/>
          <a:p>
            <a:r>
              <a:rPr lang="en-US" sz="2000" dirty="0" smtClean="0"/>
              <a:t>Gov 2.0 Getting Started</a:t>
            </a:r>
          </a:p>
          <a:p>
            <a:pPr lvl="1">
              <a:buNone/>
            </a:pPr>
            <a:r>
              <a:rPr lang="en-US" sz="1600" dirty="0" smtClean="0">
                <a:solidFill>
                  <a:srgbClr val="FF0000"/>
                </a:solidFill>
                <a:hlinkClick r:id="rId2"/>
              </a:rPr>
              <a:t>http://tinyurl.com/Gov2GetStarted</a:t>
            </a:r>
            <a:endParaRPr lang="en-US" sz="1600" dirty="0" smtClean="0">
              <a:solidFill>
                <a:srgbClr val="FF0000"/>
              </a:solidFill>
            </a:endParaRPr>
          </a:p>
          <a:p>
            <a:r>
              <a:rPr lang="en-US" sz="2000" dirty="0" smtClean="0"/>
              <a:t>The Way to Gov 2.0</a:t>
            </a:r>
          </a:p>
          <a:p>
            <a:pPr lvl="1">
              <a:buNone/>
            </a:pPr>
            <a:r>
              <a:rPr lang="en-US" sz="1600" dirty="0" smtClean="0">
                <a:ea typeface="+mn-ea"/>
                <a:cs typeface="+mn-cs"/>
                <a:hlinkClick r:id="rId3"/>
              </a:rPr>
              <a:t>http://tinyurl.com/WaytoGov2</a:t>
            </a:r>
            <a:r>
              <a:rPr lang="en-US" sz="1600" dirty="0" smtClean="0">
                <a:ea typeface="+mn-ea"/>
                <a:cs typeface="+mn-cs"/>
              </a:rPr>
              <a:t> </a:t>
            </a:r>
          </a:p>
          <a:p>
            <a:r>
              <a:rPr lang="en-US" sz="2000" dirty="0" smtClean="0"/>
              <a:t>Gov 2.0 Plan</a:t>
            </a:r>
          </a:p>
          <a:p>
            <a:pPr lvl="1">
              <a:buNone/>
            </a:pPr>
            <a:r>
              <a:rPr lang="en-US" sz="1600" dirty="0" smtClean="0">
                <a:hlinkClick r:id="rId4"/>
              </a:rPr>
              <a:t>http://tinyurl.com/Gov2PlanTemplate</a:t>
            </a:r>
            <a:r>
              <a:rPr lang="en-US" sz="1600" dirty="0" smtClean="0"/>
              <a:t> </a:t>
            </a:r>
          </a:p>
          <a:p>
            <a:r>
              <a:rPr lang="en-US" sz="2000" dirty="0" smtClean="0"/>
              <a:t>Gov 2.0 Checklist</a:t>
            </a:r>
          </a:p>
          <a:p>
            <a:pPr lvl="1">
              <a:buNone/>
            </a:pPr>
            <a:r>
              <a:rPr lang="en-US" sz="1600" dirty="0" smtClean="0">
                <a:hlinkClick r:id="rId5"/>
              </a:rPr>
              <a:t>http://tinyurl.com/Gov2Checklist</a:t>
            </a:r>
            <a:r>
              <a:rPr lang="en-US" sz="1800" dirty="0" smtClean="0"/>
              <a:t>	</a:t>
            </a:r>
          </a:p>
          <a:p>
            <a:r>
              <a:rPr lang="en-US" sz="2000" dirty="0" smtClean="0"/>
              <a:t>Free Gov 2.0 Add-ons</a:t>
            </a:r>
          </a:p>
          <a:p>
            <a:pPr lvl="1">
              <a:buNone/>
            </a:pPr>
            <a:r>
              <a:rPr lang="en-US" sz="1600" dirty="0" smtClean="0">
                <a:hlinkClick r:id="rId6"/>
              </a:rPr>
              <a:t>http://tinyurl.com/MSGov2Addons</a:t>
            </a:r>
            <a:endParaRPr lang="en-US" sz="1600" dirty="0" smtClean="0"/>
          </a:p>
          <a:p>
            <a:r>
              <a:rPr lang="en-US" sz="2000" dirty="0" smtClean="0"/>
              <a:t>Social Networking Overview</a:t>
            </a:r>
          </a:p>
          <a:p>
            <a:pPr lvl="1">
              <a:buNone/>
            </a:pPr>
            <a:r>
              <a:rPr lang="en-US" sz="1600" dirty="0" smtClean="0">
                <a:hlinkClick r:id="rId7"/>
              </a:rPr>
              <a:t>http://tinyurl.com/SocialNetworkDemo</a:t>
            </a:r>
            <a:r>
              <a:rPr lang="en-US" sz="1600" dirty="0" smtClean="0">
                <a:hlinkClick r:id="rId6"/>
              </a:rPr>
              <a:t> </a:t>
            </a:r>
          </a:p>
          <a:p>
            <a:r>
              <a:rPr lang="en-US" sz="2000" dirty="0" smtClean="0"/>
              <a:t>Office 2010 Sneak Peak</a:t>
            </a:r>
          </a:p>
          <a:p>
            <a:pPr lvl="1">
              <a:buNone/>
            </a:pPr>
            <a:r>
              <a:rPr lang="en-US" sz="1600" dirty="0" smtClean="0">
                <a:solidFill>
                  <a:srgbClr val="FF0000"/>
                </a:solidFill>
                <a:hlinkClick r:id="rId8"/>
              </a:rPr>
              <a:t>http://tinyurl.com/Office2010Peak</a:t>
            </a:r>
            <a:r>
              <a:rPr lang="en-US" sz="1600" dirty="0" smtClean="0">
                <a:solidFill>
                  <a:srgbClr val="FF0000"/>
                </a:solidFill>
              </a:rPr>
              <a:t> </a:t>
            </a:r>
          </a:p>
          <a:p>
            <a:pPr lvl="1">
              <a:buNone/>
            </a:pPr>
            <a:endParaRPr lang="en-US" dirty="0" smtClean="0"/>
          </a:p>
          <a:p>
            <a:pPr lvl="1">
              <a:buNone/>
            </a:pPr>
            <a:r>
              <a:rPr lang="en-US" dirty="0" smtClean="0"/>
              <a:t> </a:t>
            </a:r>
            <a:endParaRPr lang="en-US" dirty="0"/>
          </a:p>
        </p:txBody>
      </p:sp>
      <p:sp>
        <p:nvSpPr>
          <p:cNvPr id="4" name="Content Placeholder 3"/>
          <p:cNvSpPr>
            <a:spLocks noGrp="1"/>
          </p:cNvSpPr>
          <p:nvPr>
            <p:ph sz="half" idx="2"/>
          </p:nvPr>
        </p:nvSpPr>
        <p:spPr>
          <a:xfrm>
            <a:off x="4648200" y="1447799"/>
            <a:ext cx="4114800" cy="4601260"/>
          </a:xfrm>
        </p:spPr>
        <p:txBody>
          <a:bodyPr/>
          <a:lstStyle/>
          <a:p>
            <a:pPr>
              <a:buNone/>
            </a:pPr>
            <a:r>
              <a:rPr lang="en-US" sz="2200" b="1" dirty="0" smtClean="0">
                <a:solidFill>
                  <a:schemeClr val="tx1"/>
                </a:solidFill>
              </a:rPr>
              <a:t>On-Line Samples</a:t>
            </a:r>
          </a:p>
          <a:p>
            <a:r>
              <a:rPr lang="en-US" sz="2000" dirty="0" smtClean="0"/>
              <a:t>United Nations - HIC</a:t>
            </a:r>
          </a:p>
          <a:p>
            <a:pPr lvl="1">
              <a:buNone/>
            </a:pPr>
            <a:r>
              <a:rPr lang="en-US" sz="1600" dirty="0" smtClean="0">
                <a:solidFill>
                  <a:srgbClr val="FF0000"/>
                </a:solidFill>
                <a:hlinkClick r:id="rId9"/>
              </a:rPr>
              <a:t>http://tinyurl.com/UNHICMap</a:t>
            </a:r>
            <a:r>
              <a:rPr lang="en-US" sz="1600" dirty="0" smtClean="0">
                <a:solidFill>
                  <a:srgbClr val="FF0000"/>
                </a:solidFill>
              </a:rPr>
              <a:t> </a:t>
            </a:r>
          </a:p>
          <a:p>
            <a:pPr lvl="1">
              <a:buNone/>
            </a:pPr>
            <a:r>
              <a:rPr lang="en-US" sz="1600" dirty="0" smtClean="0">
                <a:solidFill>
                  <a:srgbClr val="FF0000"/>
                </a:solidFill>
                <a:hlinkClick r:id="rId10"/>
              </a:rPr>
              <a:t>http://tinyurl.com/UNHICCommunity</a:t>
            </a:r>
            <a:endParaRPr lang="en-US" sz="1600" dirty="0" smtClean="0">
              <a:solidFill>
                <a:srgbClr val="FF0000"/>
              </a:solidFill>
            </a:endParaRPr>
          </a:p>
          <a:p>
            <a:r>
              <a:rPr lang="en-US" sz="2000" dirty="0" err="1" smtClean="0"/>
              <a:t>Schoolnet</a:t>
            </a:r>
            <a:endParaRPr lang="en-US" sz="2000" dirty="0" smtClean="0"/>
          </a:p>
          <a:p>
            <a:pPr lvl="1">
              <a:buNone/>
            </a:pPr>
            <a:r>
              <a:rPr lang="en-US" sz="1600" dirty="0" smtClean="0">
                <a:solidFill>
                  <a:srgbClr val="FF0000"/>
                </a:solidFill>
                <a:hlinkClick r:id="rId11"/>
              </a:rPr>
              <a:t>http://www.schoolnet.com/</a:t>
            </a:r>
            <a:r>
              <a:rPr lang="en-US" sz="1600" dirty="0" smtClean="0">
                <a:solidFill>
                  <a:srgbClr val="FF0000"/>
                </a:solidFill>
              </a:rPr>
              <a:t> </a:t>
            </a:r>
          </a:p>
          <a:p>
            <a:r>
              <a:rPr lang="en-US" sz="2000" dirty="0" smtClean="0"/>
              <a:t>Top 100 Sites</a:t>
            </a:r>
          </a:p>
          <a:p>
            <a:pPr lvl="1">
              <a:buNone/>
            </a:pPr>
            <a:r>
              <a:rPr lang="en-US" sz="1600" dirty="0" smtClean="0">
                <a:solidFill>
                  <a:srgbClr val="FF0000"/>
                </a:solidFill>
                <a:hlinkClick r:id="rId12"/>
              </a:rPr>
              <a:t>http://tinyurl.com/SharePointTopSites</a:t>
            </a:r>
            <a:r>
              <a:rPr lang="en-US" sz="1600" dirty="0" smtClean="0">
                <a:solidFill>
                  <a:srgbClr val="FF0000"/>
                </a:solidFill>
              </a:rPr>
              <a:t> </a:t>
            </a:r>
          </a:p>
          <a:p>
            <a:r>
              <a:rPr lang="en-US" sz="2000" dirty="0" smtClean="0"/>
              <a:t>ICE on </a:t>
            </a:r>
            <a:r>
              <a:rPr lang="en-US" sz="2000" dirty="0" err="1" smtClean="0"/>
              <a:t>CodePlex</a:t>
            </a:r>
            <a:endParaRPr lang="en-US" sz="2000" dirty="0" smtClean="0"/>
          </a:p>
          <a:p>
            <a:pPr lvl="1">
              <a:buNone/>
            </a:pPr>
            <a:r>
              <a:rPr lang="en-US" sz="1600" dirty="0" smtClean="0">
                <a:solidFill>
                  <a:srgbClr val="FF0000"/>
                </a:solidFill>
                <a:hlinkClick r:id="rId13"/>
              </a:rPr>
              <a:t>http://tinyurl.com/ICEonCodePlex</a:t>
            </a:r>
            <a:r>
              <a:rPr lang="en-US" sz="1600" dirty="0" smtClean="0">
                <a:solidFill>
                  <a:srgbClr val="FF0000"/>
                </a:solidFill>
              </a:rPr>
              <a:t> </a:t>
            </a:r>
            <a:br>
              <a:rPr lang="en-US" sz="1600" dirty="0" smtClean="0">
                <a:solidFill>
                  <a:srgbClr val="FF0000"/>
                </a:solidFill>
              </a:rPr>
            </a:br>
            <a:r>
              <a:rPr lang="en-US" sz="1600" dirty="0" smtClean="0">
                <a:solidFill>
                  <a:srgbClr val="FF0000"/>
                </a:solidFill>
              </a:rPr>
              <a:t/>
            </a:r>
            <a:br>
              <a:rPr lang="en-US" sz="1600" dirty="0" smtClean="0">
                <a:solidFill>
                  <a:srgbClr val="FF0000"/>
                </a:solidFill>
              </a:rPr>
            </a:br>
            <a:endParaRPr lang="en-US" sz="1600" dirty="0" smtClean="0">
              <a:solidFill>
                <a:srgbClr val="FF0000"/>
              </a:solidFill>
            </a:endParaRPr>
          </a:p>
          <a:p>
            <a:pPr lvl="1">
              <a:buNone/>
            </a:pPr>
            <a:r>
              <a:rPr lang="en-US" sz="1600" dirty="0" smtClean="0">
                <a:solidFill>
                  <a:srgbClr val="FF0000"/>
                </a:solidFill>
              </a:rPr>
              <a:t> </a:t>
            </a:r>
            <a:br>
              <a:rPr lang="en-US" sz="1600" dirty="0" smtClean="0">
                <a:solidFill>
                  <a:srgbClr val="FF0000"/>
                </a:solidFill>
              </a:rPr>
            </a:br>
            <a:endParaRPr lang="en-US" sz="1600" dirty="0" smtClean="0">
              <a:solidFill>
                <a:srgbClr val="FF0000"/>
              </a:solidFill>
            </a:endParaRPr>
          </a:p>
          <a:p>
            <a:pPr lvl="1">
              <a:buNone/>
            </a:pPr>
            <a:r>
              <a:rPr lang="en-US" sz="1600" dirty="0" smtClean="0">
                <a:solidFill>
                  <a:srgbClr val="FF0000"/>
                </a:solidFill>
              </a:rPr>
              <a:t/>
            </a:r>
            <a:br>
              <a:rPr lang="en-US" sz="1600" dirty="0" smtClean="0">
                <a:solidFill>
                  <a:srgbClr val="FF0000"/>
                </a:solidFill>
              </a:rPr>
            </a:b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381000" y="6219825"/>
            <a:ext cx="8148638" cy="350838"/>
          </a:xfrm>
          <a:prstGeom prst="rect">
            <a:avLst/>
          </a:prstGeom>
          <a:noFill/>
          <a:ln w="12700">
            <a:noFill/>
            <a:miter lim="800000"/>
            <a:headEnd type="none" w="sm" len="sm"/>
            <a:tailEnd type="none" w="sm" len="sm"/>
          </a:ln>
        </p:spPr>
        <p:txBody>
          <a:bodyPr>
            <a:spAutoFit/>
          </a:bodyPr>
          <a:lstStyle/>
          <a:p>
            <a:pPr algn="ctr" eaLnBrk="0" hangingPunct="0"/>
            <a:r>
              <a:rPr lang="en-US" sz="900">
                <a:effectLst/>
                <a:cs typeface="Arial" charset="0"/>
              </a:rPr>
              <a:t>© 2006 Microsoft Corporation. All rights reserved.</a:t>
            </a:r>
          </a:p>
          <a:p>
            <a:pPr algn="ctr" eaLnBrk="0" hangingPunct="0"/>
            <a:r>
              <a:rPr lang="en-US" sz="800">
                <a:effectLst/>
                <a:cs typeface="Arial" charset="0"/>
              </a:rPr>
              <a:t>This presentation is for informational purposes only. Microsoft makes no warranties, express or implied, in this summary.</a:t>
            </a:r>
          </a:p>
        </p:txBody>
      </p:sp>
      <p:pic>
        <p:nvPicPr>
          <p:cNvPr id="6147" name="Picture 10" descr="Microsoft logo and tagline"/>
          <p:cNvPicPr>
            <a:picLocks noChangeAspect="1" noChangeArrowheads="1"/>
          </p:cNvPicPr>
          <p:nvPr/>
        </p:nvPicPr>
        <p:blipFill>
          <a:blip r:embed="rId3" cstate="print">
            <a:lum bright="50000"/>
          </a:blip>
          <a:srcRect/>
          <a:stretch>
            <a:fillRect/>
          </a:stretch>
        </p:blipFill>
        <p:spPr bwMode="black">
          <a:xfrm>
            <a:off x="1644650" y="2570163"/>
            <a:ext cx="5913438" cy="1276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idx="1"/>
          </p:nvPr>
        </p:nvSpPr>
        <p:spPr>
          <a:xfrm>
            <a:off x="381000" y="1447800"/>
            <a:ext cx="8382000" cy="4235006"/>
          </a:xfrm>
        </p:spPr>
        <p:txBody>
          <a:bodyPr/>
          <a:lstStyle/>
          <a:p>
            <a:r>
              <a:rPr lang="en-US" dirty="0" smtClean="0"/>
              <a:t>Common Challenges</a:t>
            </a:r>
          </a:p>
          <a:p>
            <a:r>
              <a:rPr lang="en-US" dirty="0" smtClean="0"/>
              <a:t>Sample solutions</a:t>
            </a:r>
          </a:p>
          <a:p>
            <a:r>
              <a:rPr lang="en-US" dirty="0" smtClean="0"/>
              <a:t>Gov 2.0 Kit Demo</a:t>
            </a:r>
          </a:p>
          <a:p>
            <a:r>
              <a:rPr lang="en-US" dirty="0" smtClean="0"/>
              <a:t>Resources</a:t>
            </a:r>
          </a:p>
          <a:p>
            <a:endParaRPr lang="en-US" dirty="0" smtClean="0"/>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smtClean="0"/>
              <a:t>Common Challenges</a:t>
            </a:r>
            <a:endParaRPr lang="en-US" sz="4400" dirty="0"/>
          </a:p>
        </p:txBody>
      </p:sp>
      <p:sp>
        <p:nvSpPr>
          <p:cNvPr id="4" name="Content Placeholder 3"/>
          <p:cNvSpPr>
            <a:spLocks noGrp="1"/>
          </p:cNvSpPr>
          <p:nvPr>
            <p:ph idx="1"/>
          </p:nvPr>
        </p:nvSpPr>
        <p:spPr>
          <a:xfrm>
            <a:off x="381000" y="1447799"/>
            <a:ext cx="8382000" cy="5884688"/>
          </a:xfrm>
        </p:spPr>
        <p:txBody>
          <a:bodyPr/>
          <a:lstStyle/>
          <a:p>
            <a:r>
              <a:rPr lang="en-US" sz="2400" dirty="0" smtClean="0"/>
              <a:t>Internal Micro-blogging (Twitter ™/</a:t>
            </a:r>
            <a:r>
              <a:rPr lang="en-US" sz="2400" dirty="0" err="1" smtClean="0"/>
              <a:t>Facebook</a:t>
            </a:r>
            <a:r>
              <a:rPr lang="en-US" sz="2400" dirty="0" smtClean="0"/>
              <a:t>™)</a:t>
            </a:r>
          </a:p>
          <a:p>
            <a:r>
              <a:rPr lang="en-US" sz="2400" dirty="0" smtClean="0"/>
              <a:t>Communities</a:t>
            </a:r>
          </a:p>
          <a:p>
            <a:r>
              <a:rPr lang="en-US" sz="2400" dirty="0" smtClean="0"/>
              <a:t>Social Network Analysis</a:t>
            </a:r>
          </a:p>
          <a:p>
            <a:r>
              <a:rPr lang="en-US" sz="2400" dirty="0" smtClean="0"/>
              <a:t>Geospatial Integration</a:t>
            </a:r>
          </a:p>
          <a:p>
            <a:r>
              <a:rPr lang="en-US" sz="2400" dirty="0" smtClean="0"/>
              <a:t>Podcasting</a:t>
            </a:r>
          </a:p>
          <a:p>
            <a:r>
              <a:rPr lang="en-US" sz="2400" dirty="0" smtClean="0"/>
              <a:t>Governance</a:t>
            </a:r>
          </a:p>
          <a:p>
            <a:r>
              <a:rPr lang="en-US" sz="2400" dirty="0" smtClean="0"/>
              <a:t>Security Concerns</a:t>
            </a:r>
          </a:p>
          <a:p>
            <a:r>
              <a:rPr lang="en-US" sz="2400" dirty="0" smtClean="0"/>
              <a:t>Integration and Interoperability</a:t>
            </a:r>
          </a:p>
          <a:p>
            <a:r>
              <a:rPr lang="en-US" sz="2400" dirty="0" smtClean="0"/>
              <a:t>Information Spillage</a:t>
            </a:r>
          </a:p>
          <a:p>
            <a:r>
              <a:rPr lang="en-US" sz="2400" dirty="0" smtClean="0"/>
              <a:t>Silos of Information</a:t>
            </a:r>
          </a:p>
          <a:p>
            <a:r>
              <a:rPr lang="en-US" sz="2400" dirty="0" smtClean="0"/>
              <a:t>On-premise hosting</a:t>
            </a:r>
          </a:p>
          <a:p>
            <a:r>
              <a:rPr lang="en-US" sz="2400" dirty="0" smtClean="0"/>
              <a:t>Identity Management</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smtClean="0"/>
              <a:t>Common Challenges</a:t>
            </a:r>
            <a:endParaRPr lang="en-US" sz="4400" dirty="0"/>
          </a:p>
        </p:txBody>
      </p:sp>
      <p:sp>
        <p:nvSpPr>
          <p:cNvPr id="4" name="Content Placeholder 3"/>
          <p:cNvSpPr>
            <a:spLocks noGrp="1"/>
          </p:cNvSpPr>
          <p:nvPr>
            <p:ph idx="1"/>
          </p:nvPr>
        </p:nvSpPr>
        <p:spPr>
          <a:xfrm>
            <a:off x="381000" y="1447799"/>
            <a:ext cx="8382000" cy="5884688"/>
          </a:xfrm>
        </p:spPr>
        <p:txBody>
          <a:bodyPr/>
          <a:lstStyle/>
          <a:p>
            <a:r>
              <a:rPr lang="en-US" sz="2400" dirty="0" smtClean="0">
                <a:solidFill>
                  <a:srgbClr val="FFFF00"/>
                </a:solidFill>
              </a:rPr>
              <a:t>Internal Micro-blogging (Twitter ™/</a:t>
            </a:r>
            <a:r>
              <a:rPr lang="en-US" sz="2400" dirty="0" err="1" smtClean="0">
                <a:solidFill>
                  <a:srgbClr val="FFFF00"/>
                </a:solidFill>
              </a:rPr>
              <a:t>Facebook</a:t>
            </a:r>
            <a:r>
              <a:rPr lang="en-US" sz="2400" dirty="0" smtClean="0">
                <a:solidFill>
                  <a:srgbClr val="FFFF00"/>
                </a:solidFill>
              </a:rPr>
              <a:t>™)</a:t>
            </a:r>
          </a:p>
          <a:p>
            <a:r>
              <a:rPr lang="en-US" sz="2400" dirty="0" smtClean="0">
                <a:solidFill>
                  <a:srgbClr val="FFFF00"/>
                </a:solidFill>
              </a:rPr>
              <a:t>Communities</a:t>
            </a:r>
          </a:p>
          <a:p>
            <a:r>
              <a:rPr lang="en-US" sz="2400" dirty="0" smtClean="0">
                <a:solidFill>
                  <a:srgbClr val="FFFF00"/>
                </a:solidFill>
              </a:rPr>
              <a:t>Social Network Analysis</a:t>
            </a:r>
          </a:p>
          <a:p>
            <a:r>
              <a:rPr lang="en-US" sz="2400" dirty="0" smtClean="0">
                <a:solidFill>
                  <a:srgbClr val="FFFF00"/>
                </a:solidFill>
              </a:rPr>
              <a:t>Geospatial Integration</a:t>
            </a:r>
          </a:p>
          <a:p>
            <a:r>
              <a:rPr lang="en-US" sz="2400" dirty="0" smtClean="0">
                <a:solidFill>
                  <a:srgbClr val="FFFF00"/>
                </a:solidFill>
              </a:rPr>
              <a:t>Podcasting</a:t>
            </a:r>
          </a:p>
          <a:p>
            <a:r>
              <a:rPr lang="en-US" sz="2400" dirty="0" smtClean="0"/>
              <a:t>Governance</a:t>
            </a:r>
          </a:p>
          <a:p>
            <a:r>
              <a:rPr lang="en-US" sz="2400" dirty="0" smtClean="0"/>
              <a:t>Security Concerns</a:t>
            </a:r>
          </a:p>
          <a:p>
            <a:r>
              <a:rPr lang="en-US" sz="2400" dirty="0" smtClean="0"/>
              <a:t>Integration and Interoperability</a:t>
            </a:r>
          </a:p>
          <a:p>
            <a:r>
              <a:rPr lang="en-US" sz="2400" dirty="0" smtClean="0"/>
              <a:t>Information Spillage</a:t>
            </a:r>
          </a:p>
          <a:p>
            <a:r>
              <a:rPr lang="en-US" sz="2400" dirty="0" smtClean="0"/>
              <a:t>Silos of Information</a:t>
            </a:r>
          </a:p>
          <a:p>
            <a:r>
              <a:rPr lang="en-US" sz="2400" dirty="0" smtClean="0"/>
              <a:t>On-premise hosting</a:t>
            </a:r>
          </a:p>
          <a:p>
            <a:r>
              <a:rPr lang="en-US" sz="2400" dirty="0" smtClean="0"/>
              <a:t>Identity Management</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rot="16217931" flipV="1">
            <a:off x="522287" y="1949451"/>
            <a:ext cx="4460875" cy="3816350"/>
          </a:xfrm>
          <a:prstGeom prst="rect">
            <a:avLst/>
          </a:prstGeom>
          <a:noFill/>
          <a:ln w="9525" algn="ctr">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rot="5382069" flipH="1" flipV="1">
            <a:off x="4181475" y="1949451"/>
            <a:ext cx="4460875" cy="3816350"/>
          </a:xfrm>
          <a:prstGeom prst="rect">
            <a:avLst/>
          </a:prstGeom>
          <a:noFill/>
          <a:ln w="9525" algn="ctr">
            <a:noFill/>
            <a:miter lim="800000"/>
            <a:headEnd/>
            <a:tailEnd/>
          </a:ln>
        </p:spPr>
      </p:pic>
      <p:pic>
        <p:nvPicPr>
          <p:cNvPr id="21508" name="Picture 4"/>
          <p:cNvPicPr>
            <a:picLocks noChangeAspect="1" noChangeArrowheads="1"/>
          </p:cNvPicPr>
          <p:nvPr/>
        </p:nvPicPr>
        <p:blipFill>
          <a:blip r:embed="rId3" cstate="print"/>
          <a:srcRect/>
          <a:stretch>
            <a:fillRect/>
          </a:stretch>
        </p:blipFill>
        <p:spPr bwMode="auto">
          <a:xfrm rot="12565374" flipV="1">
            <a:off x="1454150" y="3454400"/>
            <a:ext cx="4460875" cy="3816350"/>
          </a:xfrm>
          <a:prstGeom prst="rect">
            <a:avLst/>
          </a:prstGeom>
          <a:noFill/>
          <a:ln w="9525" algn="ctr">
            <a:noFill/>
            <a:miter lim="800000"/>
            <a:headEnd/>
            <a:tailEnd/>
          </a:ln>
        </p:spPr>
      </p:pic>
      <p:pic>
        <p:nvPicPr>
          <p:cNvPr id="21509" name="Picture 5"/>
          <p:cNvPicPr>
            <a:picLocks noChangeAspect="1" noChangeArrowheads="1"/>
          </p:cNvPicPr>
          <p:nvPr/>
        </p:nvPicPr>
        <p:blipFill>
          <a:blip r:embed="rId3" cstate="print"/>
          <a:srcRect/>
          <a:stretch>
            <a:fillRect/>
          </a:stretch>
        </p:blipFill>
        <p:spPr bwMode="auto">
          <a:xfrm rot="9034626" flipH="1" flipV="1">
            <a:off x="3251200" y="3454400"/>
            <a:ext cx="4460875" cy="3816350"/>
          </a:xfrm>
          <a:prstGeom prst="rect">
            <a:avLst/>
          </a:prstGeom>
          <a:noFill/>
          <a:ln w="9525" algn="ctr">
            <a:noFill/>
            <a:miter lim="800000"/>
            <a:headEnd/>
            <a:tailEnd/>
          </a:ln>
        </p:spPr>
      </p:pic>
      <p:pic>
        <p:nvPicPr>
          <p:cNvPr id="21510" name="Picture 6"/>
          <p:cNvPicPr>
            <a:picLocks noChangeAspect="1" noChangeArrowheads="1"/>
          </p:cNvPicPr>
          <p:nvPr/>
        </p:nvPicPr>
        <p:blipFill>
          <a:blip r:embed="rId3" cstate="print"/>
          <a:srcRect/>
          <a:stretch>
            <a:fillRect/>
          </a:stretch>
        </p:blipFill>
        <p:spPr bwMode="auto">
          <a:xfrm rot="12565374" flipH="1">
            <a:off x="3251200" y="415925"/>
            <a:ext cx="4460875" cy="3816350"/>
          </a:xfrm>
          <a:prstGeom prst="rect">
            <a:avLst/>
          </a:prstGeom>
          <a:noFill/>
          <a:ln w="9525" algn="ctr">
            <a:noFill/>
            <a:miter lim="800000"/>
            <a:headEnd/>
            <a:tailEnd/>
          </a:ln>
        </p:spPr>
      </p:pic>
      <p:pic>
        <p:nvPicPr>
          <p:cNvPr id="21511" name="Picture 7"/>
          <p:cNvPicPr>
            <a:picLocks noChangeAspect="1" noChangeArrowheads="1"/>
          </p:cNvPicPr>
          <p:nvPr/>
        </p:nvPicPr>
        <p:blipFill>
          <a:blip r:embed="rId3" cstate="print"/>
          <a:srcRect/>
          <a:stretch>
            <a:fillRect/>
          </a:stretch>
        </p:blipFill>
        <p:spPr bwMode="auto">
          <a:xfrm rot="9034626">
            <a:off x="1454150" y="415925"/>
            <a:ext cx="4460875" cy="3816350"/>
          </a:xfrm>
          <a:prstGeom prst="rect">
            <a:avLst/>
          </a:prstGeom>
          <a:noFill/>
          <a:ln w="9525" algn="ctr">
            <a:noFill/>
            <a:miter lim="800000"/>
            <a:headEnd/>
            <a:tailEnd/>
          </a:ln>
        </p:spPr>
      </p:pic>
      <p:sp>
        <p:nvSpPr>
          <p:cNvPr id="753672" name="Oval 8"/>
          <p:cNvSpPr>
            <a:spLocks noChangeArrowheads="1"/>
          </p:cNvSpPr>
          <p:nvPr/>
        </p:nvSpPr>
        <p:spPr bwMode="invGray">
          <a:xfrm>
            <a:off x="2260600" y="1557338"/>
            <a:ext cx="4624388" cy="4624387"/>
          </a:xfrm>
          <a:prstGeom prst="ellipse">
            <a:avLst/>
          </a:prstGeom>
          <a:solidFill>
            <a:schemeClr val="bg2">
              <a:alpha val="39999"/>
            </a:schemeClr>
          </a:solidFill>
          <a:ln w="12700" cap="flat" cmpd="sng" algn="ctr">
            <a:noFill/>
            <a:prstDash val="solid"/>
            <a:round/>
            <a:headEnd type="none" w="med" len="med"/>
            <a:tailEnd type="none" w="med" len="med"/>
          </a:ln>
          <a:effectLst/>
        </p:spPr>
        <p:txBody>
          <a:bodyPr anchor="ctr">
            <a:spAutoFit/>
          </a:bodyPr>
          <a:lstStyle/>
          <a:p>
            <a:pPr>
              <a:defRPr/>
            </a:pPr>
            <a:endParaRPr lang="en-US">
              <a:latin typeface="Arial" pitchFamily="34" charset="0"/>
            </a:endParaRPr>
          </a:p>
        </p:txBody>
      </p:sp>
      <p:pic>
        <p:nvPicPr>
          <p:cNvPr id="21513" name="Picture 9"/>
          <p:cNvPicPr>
            <a:picLocks noChangeArrowheads="1"/>
          </p:cNvPicPr>
          <p:nvPr/>
        </p:nvPicPr>
        <p:blipFill>
          <a:blip r:embed="rId4" cstate="print"/>
          <a:srcRect/>
          <a:stretch>
            <a:fillRect/>
          </a:stretch>
        </p:blipFill>
        <p:spPr bwMode="auto">
          <a:xfrm>
            <a:off x="2549525" y="1536700"/>
            <a:ext cx="2128838" cy="2413000"/>
          </a:xfrm>
          <a:prstGeom prst="rect">
            <a:avLst/>
          </a:prstGeom>
          <a:noFill/>
          <a:ln w="9525" algn="ctr">
            <a:noFill/>
            <a:miter lim="800000"/>
            <a:headEnd/>
            <a:tailEnd/>
          </a:ln>
        </p:spPr>
      </p:pic>
      <p:pic>
        <p:nvPicPr>
          <p:cNvPr id="21514" name="Picture 10"/>
          <p:cNvPicPr>
            <a:picLocks noChangeAspect="1" noChangeArrowheads="1"/>
          </p:cNvPicPr>
          <p:nvPr/>
        </p:nvPicPr>
        <p:blipFill>
          <a:blip r:embed="rId5" cstate="print"/>
          <a:srcRect/>
          <a:stretch>
            <a:fillRect/>
          </a:stretch>
        </p:blipFill>
        <p:spPr bwMode="auto">
          <a:xfrm rot="-330400">
            <a:off x="2911475" y="1820863"/>
            <a:ext cx="1784350" cy="1428750"/>
          </a:xfrm>
          <a:prstGeom prst="rect">
            <a:avLst/>
          </a:prstGeom>
          <a:noFill/>
          <a:ln w="9525" algn="ctr">
            <a:noFill/>
            <a:miter lim="800000"/>
            <a:headEnd/>
            <a:tailEnd/>
          </a:ln>
        </p:spPr>
      </p:pic>
      <p:sp>
        <p:nvSpPr>
          <p:cNvPr id="7" name="Text Box 10"/>
          <p:cNvSpPr>
            <a:spLocks noChangeArrowheads="1"/>
          </p:cNvSpPr>
          <p:nvPr/>
        </p:nvSpPr>
        <p:spPr bwMode="auto">
          <a:xfrm>
            <a:off x="2979738" y="2312988"/>
            <a:ext cx="1571625" cy="641350"/>
          </a:xfrm>
          <a:prstGeom prst="rect">
            <a:avLst/>
          </a:prstGeom>
          <a:noFill/>
          <a:ln w="9525" cap="flat" cmpd="sng" algn="ctr">
            <a:noFill/>
            <a:prstDash val="solid"/>
            <a:miter lim="800000"/>
            <a:headEnd type="none" w="med" len="med"/>
            <a:tailEnd type="none" w="med" len="med"/>
          </a:ln>
          <a:effectLst/>
        </p:spPr>
        <p:txBody>
          <a:bodyPr/>
          <a:lstStyle/>
          <a:p>
            <a:pPr algn="ctr" eaLnBrk="0">
              <a:spcBef>
                <a:spcPct val="0"/>
              </a:spcBef>
              <a:buFont typeface="Wingdings" pitchFamily="2" charset="2"/>
              <a:buNone/>
              <a:defRPr/>
            </a:pPr>
            <a:r>
              <a:rPr lang="en-US" sz="1800" dirty="0">
                <a:solidFill>
                  <a:schemeClr val="tx1">
                    <a:alpha val="100000"/>
                  </a:schemeClr>
                </a:solidFill>
                <a:latin typeface="Segoe Semibold"/>
                <a:sym typeface="Wingdings"/>
              </a:rPr>
              <a:t>Business</a:t>
            </a:r>
            <a:endParaRPr lang="en-US" sz="1800" dirty="0">
              <a:solidFill>
                <a:schemeClr val="tx1">
                  <a:alpha val="100000"/>
                </a:schemeClr>
              </a:solidFill>
              <a:latin typeface="Segoe Semibold"/>
              <a:ea typeface="SimSun"/>
              <a:cs typeface="Times New Roman"/>
              <a:sym typeface="Wingdings"/>
            </a:endParaRPr>
          </a:p>
          <a:p>
            <a:pPr algn="ctr" eaLnBrk="0">
              <a:spcBef>
                <a:spcPct val="0"/>
              </a:spcBef>
              <a:buFont typeface="Wingdings" pitchFamily="2" charset="2"/>
              <a:buNone/>
              <a:defRPr/>
            </a:pPr>
            <a:r>
              <a:rPr lang="en-US" sz="1800" dirty="0">
                <a:solidFill>
                  <a:schemeClr val="tx1">
                    <a:alpha val="100000"/>
                  </a:schemeClr>
                </a:solidFill>
                <a:latin typeface="Segoe Semibold"/>
                <a:sym typeface="Wingdings"/>
              </a:rPr>
              <a:t>Intelligence</a:t>
            </a:r>
          </a:p>
        </p:txBody>
      </p:sp>
      <p:pic>
        <p:nvPicPr>
          <p:cNvPr id="21516" name="Picture 12"/>
          <p:cNvPicPr>
            <a:picLocks noChangeArrowheads="1"/>
          </p:cNvPicPr>
          <p:nvPr/>
        </p:nvPicPr>
        <p:blipFill>
          <a:blip r:embed="rId6" cstate="print"/>
          <a:srcRect/>
          <a:stretch>
            <a:fillRect/>
          </a:stretch>
        </p:blipFill>
        <p:spPr bwMode="auto">
          <a:xfrm>
            <a:off x="2228850" y="2663825"/>
            <a:ext cx="2411413" cy="2405063"/>
          </a:xfrm>
          <a:prstGeom prst="rect">
            <a:avLst/>
          </a:prstGeom>
          <a:noFill/>
          <a:ln w="9525" algn="ctr">
            <a:noFill/>
            <a:miter lim="800000"/>
            <a:headEnd/>
            <a:tailEnd/>
          </a:ln>
        </p:spPr>
      </p:pic>
      <p:pic>
        <p:nvPicPr>
          <p:cNvPr id="21517" name="Picture 13"/>
          <p:cNvPicPr>
            <a:picLocks noChangeArrowheads="1"/>
          </p:cNvPicPr>
          <p:nvPr/>
        </p:nvPicPr>
        <p:blipFill>
          <a:blip r:embed="rId7" cstate="print"/>
          <a:srcRect/>
          <a:stretch>
            <a:fillRect/>
          </a:stretch>
        </p:blipFill>
        <p:spPr bwMode="auto">
          <a:xfrm>
            <a:off x="4500563" y="1530350"/>
            <a:ext cx="2141537" cy="2419350"/>
          </a:xfrm>
          <a:prstGeom prst="rect">
            <a:avLst/>
          </a:prstGeom>
          <a:noFill/>
          <a:ln w="9525" algn="ctr">
            <a:noFill/>
            <a:miter lim="800000"/>
            <a:headEnd/>
            <a:tailEnd/>
          </a:ln>
        </p:spPr>
      </p:pic>
      <p:pic>
        <p:nvPicPr>
          <p:cNvPr id="21518" name="Picture 14"/>
          <p:cNvPicPr>
            <a:picLocks noChangeArrowheads="1"/>
          </p:cNvPicPr>
          <p:nvPr/>
        </p:nvPicPr>
        <p:blipFill>
          <a:blip r:embed="rId8" cstate="print"/>
          <a:srcRect/>
          <a:stretch>
            <a:fillRect/>
          </a:stretch>
        </p:blipFill>
        <p:spPr bwMode="auto">
          <a:xfrm>
            <a:off x="4545013" y="2651125"/>
            <a:ext cx="2419350" cy="2419350"/>
          </a:xfrm>
          <a:prstGeom prst="rect">
            <a:avLst/>
          </a:prstGeom>
          <a:noFill/>
          <a:ln w="9525" algn="ctr">
            <a:noFill/>
            <a:miter lim="800000"/>
            <a:headEnd/>
            <a:tailEnd/>
          </a:ln>
        </p:spPr>
      </p:pic>
      <p:pic>
        <p:nvPicPr>
          <p:cNvPr id="21519" name="Picture 15"/>
          <p:cNvPicPr>
            <a:picLocks noChangeArrowheads="1"/>
          </p:cNvPicPr>
          <p:nvPr/>
        </p:nvPicPr>
        <p:blipFill>
          <a:blip r:embed="rId9" cstate="print"/>
          <a:srcRect/>
          <a:stretch>
            <a:fillRect/>
          </a:stretch>
        </p:blipFill>
        <p:spPr bwMode="auto">
          <a:xfrm>
            <a:off x="4465638" y="3781425"/>
            <a:ext cx="2141537" cy="2419350"/>
          </a:xfrm>
          <a:prstGeom prst="rect">
            <a:avLst/>
          </a:prstGeom>
          <a:noFill/>
          <a:ln w="9525" algn="ctr">
            <a:noFill/>
            <a:miter lim="800000"/>
            <a:headEnd/>
            <a:tailEnd/>
          </a:ln>
        </p:spPr>
      </p:pic>
      <p:sp>
        <p:nvSpPr>
          <p:cNvPr id="753680" name="Rectangle 16"/>
          <p:cNvSpPr>
            <a:spLocks noGrp="1" noChangeArrowheads="1"/>
          </p:cNvSpPr>
          <p:nvPr>
            <p:ph type="title"/>
          </p:nvPr>
        </p:nvSpPr>
        <p:spPr>
          <a:xfrm>
            <a:off x="381000" y="95250"/>
            <a:ext cx="8382000" cy="757238"/>
          </a:xfrm>
        </p:spPr>
        <p:txBody>
          <a:bodyPr anchor="t">
            <a:normAutofit/>
          </a:bodyPr>
          <a:lstStyle/>
          <a:p>
            <a:pPr algn="ctr">
              <a:defRPr/>
            </a:pPr>
            <a:r>
              <a:rPr lang="en-US" dirty="0" smtClean="0">
                <a:solidFill>
                  <a:srgbClr val="FFC000"/>
                </a:solidFill>
                <a:effectLst>
                  <a:outerShdw blurRad="38100" dist="38100" dir="2700000" algn="tl">
                    <a:srgbClr val="000000">
                      <a:alpha val="43137"/>
                    </a:srgbClr>
                  </a:outerShdw>
                </a:effectLst>
              </a:rPr>
              <a:t>SharePoint 2007</a:t>
            </a:r>
            <a:endParaRPr lang="en-US" dirty="0">
              <a:solidFill>
                <a:srgbClr val="FFC000"/>
              </a:solidFill>
              <a:effectLst>
                <a:outerShdw blurRad="38100" dist="38100" dir="2700000" algn="tl">
                  <a:srgbClr val="000000">
                    <a:alpha val="43137"/>
                  </a:srgbClr>
                </a:outerShdw>
              </a:effectLst>
            </a:endParaRPr>
          </a:p>
        </p:txBody>
      </p:sp>
      <p:pic>
        <p:nvPicPr>
          <p:cNvPr id="21521" name="Picture 17"/>
          <p:cNvPicPr>
            <a:picLocks noChangeAspect="1" noChangeArrowheads="1"/>
          </p:cNvPicPr>
          <p:nvPr/>
        </p:nvPicPr>
        <p:blipFill>
          <a:blip r:embed="rId10" cstate="print"/>
          <a:srcRect/>
          <a:stretch>
            <a:fillRect/>
          </a:stretch>
        </p:blipFill>
        <p:spPr bwMode="auto">
          <a:xfrm>
            <a:off x="4083050" y="1844675"/>
            <a:ext cx="1989138" cy="1243013"/>
          </a:xfrm>
          <a:prstGeom prst="rect">
            <a:avLst/>
          </a:prstGeom>
          <a:noFill/>
          <a:ln w="9525" algn="ctr">
            <a:noFill/>
            <a:miter lim="800000"/>
            <a:headEnd/>
            <a:tailEnd/>
          </a:ln>
        </p:spPr>
      </p:pic>
      <p:sp>
        <p:nvSpPr>
          <p:cNvPr id="14" name="Text Box 7"/>
          <p:cNvSpPr>
            <a:spLocks noChangeArrowheads="1"/>
          </p:cNvSpPr>
          <p:nvPr/>
        </p:nvSpPr>
        <p:spPr bwMode="auto">
          <a:xfrm>
            <a:off x="4495800" y="2362200"/>
            <a:ext cx="1963738" cy="458788"/>
          </a:xfrm>
          <a:prstGeom prst="rect">
            <a:avLst/>
          </a:prstGeom>
          <a:noFill/>
          <a:ln w="9525" cap="flat" cmpd="sng" algn="ctr">
            <a:noFill/>
            <a:prstDash val="solid"/>
            <a:miter lim="800000"/>
            <a:headEnd type="none" w="med" len="med"/>
            <a:tailEnd type="none" w="med" len="med"/>
          </a:ln>
          <a:effectLst/>
        </p:spPr>
        <p:txBody>
          <a:bodyPr/>
          <a:lstStyle/>
          <a:p>
            <a:pPr algn="ctr" eaLnBrk="0">
              <a:spcBef>
                <a:spcPct val="50000"/>
              </a:spcBef>
              <a:buFont typeface="Wingdings" pitchFamily="2" charset="2"/>
              <a:buNone/>
              <a:defRPr/>
            </a:pPr>
            <a:r>
              <a:rPr lang="en-US" sz="1800" dirty="0">
                <a:solidFill>
                  <a:schemeClr val="tx1">
                    <a:alpha val="100000"/>
                  </a:schemeClr>
                </a:solidFill>
                <a:latin typeface="Segoe Semibold"/>
                <a:sym typeface="Wingdings"/>
              </a:rPr>
              <a:t>Collaboration</a:t>
            </a:r>
            <a:endParaRPr lang="en-US" sz="1800" dirty="0">
              <a:solidFill>
                <a:schemeClr val="tx1">
                  <a:alpha val="100000"/>
                </a:schemeClr>
              </a:solidFill>
              <a:latin typeface="Segoe Semibold"/>
              <a:ea typeface="SimSun"/>
              <a:cs typeface="Times New Roman"/>
              <a:sym typeface="Wingdings"/>
            </a:endParaRPr>
          </a:p>
        </p:txBody>
      </p:sp>
      <p:pic>
        <p:nvPicPr>
          <p:cNvPr id="21523" name="Picture 19"/>
          <p:cNvPicPr>
            <a:picLocks noChangeAspect="1" noChangeArrowheads="1"/>
          </p:cNvPicPr>
          <p:nvPr/>
        </p:nvPicPr>
        <p:blipFill>
          <a:blip r:embed="rId11" cstate="print">
            <a:lum bright="-6000"/>
          </a:blip>
          <a:srcRect/>
          <a:stretch>
            <a:fillRect/>
          </a:stretch>
        </p:blipFill>
        <p:spPr bwMode="auto">
          <a:xfrm>
            <a:off x="4419600" y="4648200"/>
            <a:ext cx="1771650" cy="1169988"/>
          </a:xfrm>
          <a:prstGeom prst="rect">
            <a:avLst/>
          </a:prstGeom>
          <a:noFill/>
          <a:ln w="9525" algn="ctr">
            <a:noFill/>
            <a:miter lim="800000"/>
            <a:headEnd/>
            <a:tailEnd/>
          </a:ln>
        </p:spPr>
      </p:pic>
      <p:sp>
        <p:nvSpPr>
          <p:cNvPr id="16" name="Text Box 22"/>
          <p:cNvSpPr>
            <a:spLocks noChangeArrowheads="1"/>
          </p:cNvSpPr>
          <p:nvPr/>
        </p:nvSpPr>
        <p:spPr bwMode="auto">
          <a:xfrm>
            <a:off x="4495800" y="4876800"/>
            <a:ext cx="1739900" cy="366713"/>
          </a:xfrm>
          <a:prstGeom prst="rect">
            <a:avLst/>
          </a:prstGeom>
          <a:noFill/>
          <a:ln w="9525" cap="flat" cmpd="sng" algn="ctr">
            <a:noFill/>
            <a:prstDash val="solid"/>
            <a:miter lim="800000"/>
            <a:headEnd type="none" w="med" len="med"/>
            <a:tailEnd type="none" w="med" len="med"/>
          </a:ln>
          <a:effectLst/>
        </p:spPr>
        <p:txBody>
          <a:bodyPr/>
          <a:lstStyle/>
          <a:p>
            <a:pPr algn="ctr" eaLnBrk="0">
              <a:spcBef>
                <a:spcPct val="50000"/>
              </a:spcBef>
              <a:buFont typeface="Wingdings" pitchFamily="2" charset="2"/>
              <a:buNone/>
              <a:defRPr/>
            </a:pPr>
            <a:r>
              <a:rPr lang="en-US" sz="1800" dirty="0">
                <a:solidFill>
                  <a:schemeClr val="tx1">
                    <a:alpha val="100000"/>
                  </a:schemeClr>
                </a:solidFill>
                <a:latin typeface="Segoe Semibold"/>
                <a:sym typeface="Wingdings"/>
              </a:rPr>
              <a:t>Search</a:t>
            </a:r>
            <a:endParaRPr lang="en-US" sz="1800" dirty="0">
              <a:solidFill>
                <a:schemeClr val="tx1">
                  <a:alpha val="100000"/>
                </a:schemeClr>
              </a:solidFill>
              <a:latin typeface="Segoe Semibold"/>
              <a:ea typeface="SimSun"/>
              <a:cs typeface="Times New Roman"/>
              <a:sym typeface="Wingdings"/>
            </a:endParaRPr>
          </a:p>
        </p:txBody>
      </p:sp>
      <p:pic>
        <p:nvPicPr>
          <p:cNvPr id="21525" name="Picture 21"/>
          <p:cNvPicPr>
            <a:picLocks noChangeAspect="1" noChangeArrowheads="1"/>
          </p:cNvPicPr>
          <p:nvPr/>
        </p:nvPicPr>
        <p:blipFill>
          <a:blip r:embed="rId12" cstate="print"/>
          <a:srcRect/>
          <a:stretch>
            <a:fillRect/>
          </a:stretch>
        </p:blipFill>
        <p:spPr bwMode="auto">
          <a:xfrm rot="12165" flipH="1">
            <a:off x="5521325" y="2874963"/>
            <a:ext cx="1236663" cy="1954212"/>
          </a:xfrm>
          <a:prstGeom prst="rect">
            <a:avLst/>
          </a:prstGeom>
          <a:noFill/>
          <a:ln w="9525" algn="ctr">
            <a:noFill/>
            <a:miter lim="800000"/>
            <a:headEnd/>
            <a:tailEnd/>
          </a:ln>
        </p:spPr>
      </p:pic>
      <p:sp>
        <p:nvSpPr>
          <p:cNvPr id="31" name="Text Box 13"/>
          <p:cNvSpPr>
            <a:spLocks noChangeArrowheads="1"/>
          </p:cNvSpPr>
          <p:nvPr/>
        </p:nvSpPr>
        <p:spPr bwMode="auto">
          <a:xfrm>
            <a:off x="5435600" y="3717925"/>
            <a:ext cx="1309688" cy="366713"/>
          </a:xfrm>
          <a:prstGeom prst="rect">
            <a:avLst/>
          </a:prstGeom>
          <a:noFill/>
          <a:ln w="9525" cap="flat" cmpd="sng" algn="ctr">
            <a:noFill/>
            <a:prstDash val="solid"/>
            <a:miter lim="800000"/>
            <a:headEnd type="none" w="med" len="med"/>
            <a:tailEnd type="none" w="med" len="med"/>
          </a:ln>
          <a:effectLst/>
        </p:spPr>
        <p:txBody>
          <a:bodyPr/>
          <a:lstStyle/>
          <a:p>
            <a:pPr algn="ctr" eaLnBrk="0">
              <a:spcBef>
                <a:spcPct val="50000"/>
              </a:spcBef>
              <a:buFont typeface="Wingdings" pitchFamily="2" charset="2"/>
              <a:buNone/>
              <a:defRPr/>
            </a:pPr>
            <a:r>
              <a:rPr lang="en-US" sz="1800" dirty="0">
                <a:solidFill>
                  <a:schemeClr val="tx1">
                    <a:alpha val="100000"/>
                  </a:schemeClr>
                </a:solidFill>
                <a:latin typeface="Segoe Semibold"/>
                <a:sym typeface="Wingdings"/>
              </a:rPr>
              <a:t>Portal</a:t>
            </a:r>
            <a:endParaRPr lang="en-US" sz="1800" dirty="0">
              <a:solidFill>
                <a:schemeClr val="tx1">
                  <a:alpha val="100000"/>
                </a:schemeClr>
              </a:solidFill>
              <a:latin typeface="Segoe Semibold"/>
              <a:ea typeface="SimSun"/>
              <a:cs typeface="Times New Roman"/>
              <a:sym typeface="Wingdings"/>
            </a:endParaRPr>
          </a:p>
        </p:txBody>
      </p:sp>
      <p:pic>
        <p:nvPicPr>
          <p:cNvPr id="21527" name="Picture 23"/>
          <p:cNvPicPr>
            <a:picLocks noChangeAspect="1" noChangeArrowheads="1"/>
          </p:cNvPicPr>
          <p:nvPr/>
        </p:nvPicPr>
        <p:blipFill>
          <a:blip r:embed="rId13" cstate="print"/>
          <a:srcRect/>
          <a:stretch>
            <a:fillRect/>
          </a:stretch>
        </p:blipFill>
        <p:spPr bwMode="auto">
          <a:xfrm>
            <a:off x="2341563" y="3051175"/>
            <a:ext cx="2098675" cy="1635125"/>
          </a:xfrm>
          <a:prstGeom prst="rect">
            <a:avLst/>
          </a:prstGeom>
          <a:noFill/>
          <a:ln w="9525" algn="ctr">
            <a:noFill/>
            <a:miter lim="800000"/>
            <a:headEnd/>
            <a:tailEnd/>
          </a:ln>
        </p:spPr>
      </p:pic>
      <p:sp>
        <p:nvSpPr>
          <p:cNvPr id="6" name="Text Box 20"/>
          <p:cNvSpPr>
            <a:spLocks noChangeArrowheads="1"/>
          </p:cNvSpPr>
          <p:nvPr/>
        </p:nvSpPr>
        <p:spPr bwMode="auto">
          <a:xfrm>
            <a:off x="2362200" y="3505200"/>
            <a:ext cx="1308100" cy="641350"/>
          </a:xfrm>
          <a:prstGeom prst="rect">
            <a:avLst/>
          </a:prstGeom>
          <a:noFill/>
          <a:ln w="9525" cap="flat" cmpd="sng" algn="ctr">
            <a:noFill/>
            <a:prstDash val="solid"/>
            <a:miter lim="800000"/>
            <a:headEnd type="none" w="med" len="med"/>
            <a:tailEnd type="none" w="med" len="med"/>
          </a:ln>
          <a:effectLst/>
        </p:spPr>
        <p:txBody>
          <a:bodyPr/>
          <a:lstStyle/>
          <a:p>
            <a:pPr algn="ctr" eaLnBrk="0">
              <a:spcBef>
                <a:spcPct val="50000"/>
              </a:spcBef>
              <a:buFont typeface="Wingdings" pitchFamily="2" charset="2"/>
              <a:buNone/>
              <a:defRPr/>
            </a:pPr>
            <a:r>
              <a:rPr lang="en-US" sz="1800" dirty="0">
                <a:solidFill>
                  <a:schemeClr val="tx1">
                    <a:alpha val="100000"/>
                  </a:schemeClr>
                </a:solidFill>
                <a:latin typeface="Segoe Semibold"/>
                <a:sym typeface="Wingdings"/>
              </a:rPr>
              <a:t>Business</a:t>
            </a:r>
            <a:br>
              <a:rPr lang="en-US" sz="1800" dirty="0">
                <a:solidFill>
                  <a:schemeClr val="tx1">
                    <a:alpha val="100000"/>
                  </a:schemeClr>
                </a:solidFill>
                <a:latin typeface="Segoe Semibold"/>
                <a:sym typeface="Wingdings"/>
              </a:rPr>
            </a:br>
            <a:r>
              <a:rPr lang="en-US" sz="1800" dirty="0">
                <a:solidFill>
                  <a:schemeClr val="tx1">
                    <a:alpha val="100000"/>
                  </a:schemeClr>
                </a:solidFill>
                <a:latin typeface="Segoe Semibold"/>
                <a:sym typeface="Wingdings"/>
              </a:rPr>
              <a:t>Forms</a:t>
            </a:r>
            <a:endParaRPr lang="en-US" sz="1800" dirty="0">
              <a:solidFill>
                <a:schemeClr val="tx1">
                  <a:alpha val="100000"/>
                </a:schemeClr>
              </a:solidFill>
              <a:latin typeface="Segoe Semibold"/>
              <a:ea typeface="SimSun"/>
              <a:cs typeface="Times New Roman"/>
              <a:sym typeface="Wingdings"/>
            </a:endParaRPr>
          </a:p>
        </p:txBody>
      </p:sp>
      <p:pic>
        <p:nvPicPr>
          <p:cNvPr id="21529" name="Picture 25"/>
          <p:cNvPicPr>
            <a:picLocks noChangeArrowheads="1"/>
          </p:cNvPicPr>
          <p:nvPr/>
        </p:nvPicPr>
        <p:blipFill>
          <a:blip r:embed="rId14" cstate="print"/>
          <a:srcRect/>
          <a:stretch>
            <a:fillRect/>
          </a:stretch>
        </p:blipFill>
        <p:spPr bwMode="auto">
          <a:xfrm>
            <a:off x="2563813" y="3787775"/>
            <a:ext cx="2128837" cy="2413000"/>
          </a:xfrm>
          <a:prstGeom prst="rect">
            <a:avLst/>
          </a:prstGeom>
          <a:noFill/>
          <a:ln w="9525" algn="ctr">
            <a:noFill/>
            <a:miter lim="800000"/>
            <a:headEnd/>
            <a:tailEnd/>
          </a:ln>
        </p:spPr>
      </p:pic>
      <p:grpSp>
        <p:nvGrpSpPr>
          <p:cNvPr id="2" name="Group 26"/>
          <p:cNvGrpSpPr>
            <a:grpSpLocks/>
          </p:cNvGrpSpPr>
          <p:nvPr/>
        </p:nvGrpSpPr>
        <p:grpSpPr bwMode="auto">
          <a:xfrm>
            <a:off x="3643313" y="2954338"/>
            <a:ext cx="1887537" cy="1897062"/>
            <a:chOff x="2303" y="1813"/>
            <a:chExt cx="1189" cy="1195"/>
          </a:xfrm>
        </p:grpSpPr>
        <p:sp>
          <p:nvSpPr>
            <p:cNvPr id="21" name="Oval 25"/>
            <p:cNvSpPr>
              <a:spLocks/>
            </p:cNvSpPr>
            <p:nvPr/>
          </p:nvSpPr>
          <p:spPr bwMode="auto">
            <a:xfrm>
              <a:off x="2303" y="1813"/>
              <a:ext cx="1189" cy="1195"/>
            </a:xfrm>
            <a:prstGeom prst="ellipse">
              <a:avLst/>
            </a:prstGeom>
            <a:solidFill>
              <a:schemeClr val="tx1">
                <a:alpha val="30000"/>
              </a:schemeClr>
            </a:solidFill>
            <a:ln w="38100" cap="flat" cmpd="sng" algn="ctr">
              <a:noFill/>
              <a:prstDash val="solid"/>
              <a:round/>
              <a:headEnd type="none" w="med" len="med"/>
              <a:tailEnd type="none" w="med" len="med"/>
            </a:ln>
            <a:effectLst/>
          </p:spPr>
          <p:txBody>
            <a:bodyPr wrap="none" lIns="45720" rIns="45720"/>
            <a:lstStyle/>
            <a:p>
              <a:pPr algn="ctr" eaLnBrk="0">
                <a:spcBef>
                  <a:spcPct val="0"/>
                </a:spcBef>
                <a:defRPr/>
              </a:pPr>
              <a:endParaRPr lang="en-US" sz="1200">
                <a:solidFill>
                  <a:schemeClr val="tx1">
                    <a:alpha val="100000"/>
                  </a:schemeClr>
                </a:solidFill>
                <a:latin typeface="Segoe"/>
                <a:sym typeface="Wingdings"/>
              </a:endParaRPr>
            </a:p>
          </p:txBody>
        </p:sp>
        <p:sp>
          <p:nvSpPr>
            <p:cNvPr id="2995" name="Oval 25"/>
            <p:cNvSpPr>
              <a:spLocks/>
            </p:cNvSpPr>
            <p:nvPr/>
          </p:nvSpPr>
          <p:spPr bwMode="auto">
            <a:xfrm>
              <a:off x="2341" y="1851"/>
              <a:ext cx="1113" cy="1119"/>
            </a:xfrm>
            <a:prstGeom prst="ellipse">
              <a:avLst/>
            </a:prstGeom>
            <a:solidFill>
              <a:schemeClr val="bg2">
                <a:alpha val="60001"/>
              </a:schemeClr>
            </a:solidFill>
            <a:ln w="38100" cap="flat" cmpd="sng" algn="ctr">
              <a:noFill/>
              <a:prstDash val="solid"/>
              <a:round/>
              <a:headEnd type="none" w="med" len="med"/>
              <a:tailEnd type="none" w="med" len="med"/>
            </a:ln>
            <a:effectLst/>
          </p:spPr>
          <p:txBody>
            <a:bodyPr wrap="none" lIns="45720" rIns="45720"/>
            <a:lstStyle/>
            <a:p>
              <a:pPr algn="ctr" eaLnBrk="0">
                <a:spcBef>
                  <a:spcPct val="0"/>
                </a:spcBef>
                <a:buFont typeface="Wingdings" pitchFamily="2" charset="2"/>
                <a:buNone/>
                <a:defRPr/>
              </a:pPr>
              <a:r>
                <a:rPr lang="en-US" sz="1600" b="1" dirty="0">
                  <a:solidFill>
                    <a:schemeClr val="tx1">
                      <a:alpha val="100000"/>
                    </a:schemeClr>
                  </a:solidFill>
                  <a:latin typeface="Segoe Semibold"/>
                  <a:sym typeface="Wingdings"/>
                </a:rPr>
                <a:t>Platform</a:t>
              </a:r>
              <a:endParaRPr lang="en-US" dirty="0">
                <a:solidFill>
                  <a:schemeClr val="tx1">
                    <a:alpha val="100000"/>
                  </a:schemeClr>
                </a:solidFill>
                <a:latin typeface="Segoe Semibold"/>
                <a:ea typeface="SimSun"/>
                <a:cs typeface="Times New Roman"/>
                <a:sym typeface="Wingdings"/>
              </a:endParaRPr>
            </a:p>
            <a:p>
              <a:pPr algn="ctr">
                <a:spcBef>
                  <a:spcPct val="20000"/>
                </a:spcBef>
                <a:buFont typeface="Wingdings" pitchFamily="2" charset="2"/>
                <a:buNone/>
                <a:defRPr/>
              </a:pPr>
              <a:r>
                <a:rPr lang="en-US" sz="1600" b="1" dirty="0">
                  <a:solidFill>
                    <a:schemeClr val="tx1">
                      <a:alpha val="100000"/>
                    </a:schemeClr>
                  </a:solidFill>
                  <a:latin typeface="Segoe Semibold"/>
                  <a:sym typeface="Wingdings"/>
                </a:rPr>
                <a:t>Services</a:t>
              </a:r>
              <a:br>
                <a:rPr lang="en-US" sz="1600" b="1" dirty="0">
                  <a:solidFill>
                    <a:schemeClr val="tx1">
                      <a:alpha val="100000"/>
                    </a:schemeClr>
                  </a:solidFill>
                  <a:latin typeface="Segoe Semibold"/>
                  <a:sym typeface="Wingdings"/>
                </a:rPr>
              </a:br>
              <a:r>
                <a:rPr lang="en-US" sz="1600" b="1" dirty="0">
                  <a:solidFill>
                    <a:schemeClr val="tx1">
                      <a:alpha val="100000"/>
                    </a:schemeClr>
                  </a:solidFill>
                  <a:latin typeface="+mj-lt"/>
                  <a:sym typeface="Wingdings"/>
                </a:rPr>
                <a:t> </a:t>
              </a:r>
              <a:r>
                <a:rPr lang="en-US" sz="1200" dirty="0" smtClean="0">
                  <a:solidFill>
                    <a:schemeClr val="accent3">
                      <a:lumMod val="60000"/>
                      <a:lumOff val="40000"/>
                    </a:schemeClr>
                  </a:solidFill>
                  <a:latin typeface="+mj-lt"/>
                  <a:sym typeface="Wingdings"/>
                </a:rPr>
                <a:t>RSS</a:t>
              </a:r>
              <a:r>
                <a:rPr lang="en-US" sz="1200" dirty="0" smtClean="0">
                  <a:solidFill>
                    <a:schemeClr val="tx1">
                      <a:alpha val="100000"/>
                    </a:schemeClr>
                  </a:solidFill>
                  <a:latin typeface="+mj-lt"/>
                  <a:sym typeface="Wingdings"/>
                </a:rPr>
                <a:t>, Workspaces</a:t>
              </a:r>
              <a:r>
                <a:rPr lang="en-US" sz="1200" dirty="0">
                  <a:solidFill>
                    <a:schemeClr val="tx1">
                      <a:alpha val="100000"/>
                    </a:schemeClr>
                  </a:solidFill>
                  <a:latin typeface="+mj-lt"/>
                  <a:sym typeface="Wingdings"/>
                </a:rPr>
                <a:t>, Mgmt,</a:t>
              </a:r>
            </a:p>
            <a:p>
              <a:pPr algn="ctr">
                <a:spcBef>
                  <a:spcPct val="20000"/>
                </a:spcBef>
                <a:buFont typeface="Wingdings" pitchFamily="2" charset="2"/>
                <a:buNone/>
                <a:defRPr/>
              </a:pPr>
              <a:r>
                <a:rPr lang="en-US" sz="1200" dirty="0">
                  <a:solidFill>
                    <a:schemeClr val="tx1">
                      <a:alpha val="100000"/>
                    </a:schemeClr>
                  </a:solidFill>
                  <a:latin typeface="+mj-lt"/>
                  <a:sym typeface="Wingdings"/>
                </a:rPr>
                <a:t>Security, Storage,</a:t>
              </a:r>
            </a:p>
            <a:p>
              <a:pPr algn="ctr">
                <a:spcBef>
                  <a:spcPct val="20000"/>
                </a:spcBef>
                <a:buFont typeface="Wingdings" pitchFamily="2" charset="2"/>
                <a:buNone/>
                <a:defRPr/>
              </a:pPr>
              <a:r>
                <a:rPr lang="en-US" sz="1200" dirty="0">
                  <a:solidFill>
                    <a:schemeClr val="tx1">
                      <a:alpha val="100000"/>
                    </a:schemeClr>
                  </a:solidFill>
                  <a:latin typeface="+mj-lt"/>
                  <a:sym typeface="Wingdings"/>
                </a:rPr>
                <a:t>Topology, Site Model</a:t>
              </a:r>
            </a:p>
          </p:txBody>
        </p:sp>
      </p:grpSp>
      <p:pic>
        <p:nvPicPr>
          <p:cNvPr id="21531" name="Picture 29"/>
          <p:cNvPicPr>
            <a:picLocks noChangeAspect="1" noChangeArrowheads="1"/>
          </p:cNvPicPr>
          <p:nvPr/>
        </p:nvPicPr>
        <p:blipFill>
          <a:blip r:embed="rId15" cstate="print"/>
          <a:srcRect/>
          <a:stretch>
            <a:fillRect/>
          </a:stretch>
        </p:blipFill>
        <p:spPr bwMode="auto">
          <a:xfrm>
            <a:off x="2944813" y="4573588"/>
            <a:ext cx="1717675" cy="1292225"/>
          </a:xfrm>
          <a:prstGeom prst="rect">
            <a:avLst/>
          </a:prstGeom>
          <a:noFill/>
          <a:ln w="9525" algn="ctr">
            <a:noFill/>
            <a:miter lim="800000"/>
            <a:headEnd/>
            <a:tailEnd/>
          </a:ln>
        </p:spPr>
      </p:pic>
      <p:sp>
        <p:nvSpPr>
          <p:cNvPr id="15" name="Text Box 24"/>
          <p:cNvSpPr>
            <a:spLocks noChangeArrowheads="1"/>
          </p:cNvSpPr>
          <p:nvPr/>
        </p:nvSpPr>
        <p:spPr bwMode="auto">
          <a:xfrm>
            <a:off x="2903538" y="4768850"/>
            <a:ext cx="1739900" cy="641350"/>
          </a:xfrm>
          <a:prstGeom prst="rect">
            <a:avLst/>
          </a:prstGeom>
          <a:noFill/>
          <a:ln w="9525" cap="flat" cmpd="sng" algn="ctr">
            <a:noFill/>
            <a:prstDash val="solid"/>
            <a:miter lim="800000"/>
            <a:headEnd type="none" w="med" len="med"/>
            <a:tailEnd type="none" w="med" len="med"/>
          </a:ln>
          <a:effectLst/>
        </p:spPr>
        <p:txBody>
          <a:bodyPr/>
          <a:lstStyle/>
          <a:p>
            <a:pPr algn="ctr" eaLnBrk="0">
              <a:spcBef>
                <a:spcPct val="0"/>
              </a:spcBef>
              <a:buFont typeface="Wingdings" pitchFamily="2" charset="2"/>
              <a:buNone/>
              <a:defRPr/>
            </a:pPr>
            <a:r>
              <a:rPr lang="en-US" sz="1800" dirty="0">
                <a:solidFill>
                  <a:schemeClr val="tx1">
                    <a:alpha val="100000"/>
                  </a:schemeClr>
                </a:solidFill>
                <a:latin typeface="Segoe Semibold"/>
                <a:sym typeface="Wingdings"/>
              </a:rPr>
              <a:t>Content</a:t>
            </a:r>
            <a:endParaRPr lang="en-US" sz="1800" dirty="0">
              <a:solidFill>
                <a:schemeClr val="tx1">
                  <a:alpha val="100000"/>
                </a:schemeClr>
              </a:solidFill>
              <a:latin typeface="Segoe Semibold"/>
              <a:ea typeface="SimSun"/>
              <a:cs typeface="Times New Roman"/>
              <a:sym typeface="Wingdings"/>
            </a:endParaRPr>
          </a:p>
          <a:p>
            <a:pPr algn="ctr" eaLnBrk="0">
              <a:spcBef>
                <a:spcPct val="0"/>
              </a:spcBef>
              <a:buFont typeface="Wingdings" pitchFamily="2" charset="2"/>
              <a:buNone/>
              <a:defRPr/>
            </a:pPr>
            <a:r>
              <a:rPr lang="en-US" sz="1800" dirty="0">
                <a:solidFill>
                  <a:schemeClr val="tx1">
                    <a:alpha val="100000"/>
                  </a:schemeClr>
                </a:solidFill>
                <a:latin typeface="Segoe Semibold"/>
                <a:sym typeface="Wingdings"/>
              </a:rPr>
              <a:t>Management</a:t>
            </a:r>
          </a:p>
        </p:txBody>
      </p:sp>
      <p:sp>
        <p:nvSpPr>
          <p:cNvPr id="753695" name="AutoShape 31"/>
          <p:cNvSpPr>
            <a:spLocks noChangeArrowheads="1"/>
          </p:cNvSpPr>
          <p:nvPr/>
        </p:nvSpPr>
        <p:spPr bwMode="blackGray">
          <a:xfrm>
            <a:off x="304800" y="979488"/>
            <a:ext cx="2705100" cy="1333500"/>
          </a:xfrm>
          <a:prstGeom prst="roundRect">
            <a:avLst>
              <a:gd name="adj" fmla="val 16667"/>
            </a:avLst>
          </a:prstGeom>
          <a:gradFill rotWithShape="1">
            <a:gsLst>
              <a:gs pos="0">
                <a:schemeClr val="bg2">
                  <a:alpha val="39999"/>
                </a:schemeClr>
              </a:gs>
              <a:gs pos="100000">
                <a:schemeClr val="bg2">
                  <a:gamma/>
                  <a:tint val="0"/>
                  <a:invGamma/>
                  <a:alpha val="0"/>
                </a:schemeClr>
              </a:gs>
            </a:gsLst>
            <a:lin ang="0" scaled="1"/>
          </a:gradFill>
          <a:ln w="12700" cap="flat" cmpd="sng" algn="ctr">
            <a:noFill/>
            <a:prstDash val="solid"/>
            <a:round/>
            <a:headEnd type="none" w="med" len="med"/>
            <a:tailEnd type="none" w="med" len="med"/>
          </a:ln>
          <a:effectLst/>
        </p:spPr>
        <p:txBody>
          <a:bodyPr anchor="ctr"/>
          <a:lstStyle/>
          <a:p>
            <a:pPr algn="ctr">
              <a:spcBef>
                <a:spcPct val="20000"/>
              </a:spcBef>
              <a:buFont typeface="Wingdings" pitchFamily="2" charset="2"/>
              <a:buNone/>
              <a:defRPr/>
            </a:pPr>
            <a:r>
              <a:rPr lang="en-US" sz="1600" dirty="0">
                <a:solidFill>
                  <a:srgbClr val="00B0F0"/>
                </a:solidFill>
                <a:latin typeface="+mn-lt"/>
                <a:sym typeface="Wingdings"/>
              </a:rPr>
              <a:t>Server-based Excel spreadsheets and data visualization, Report Center, BI Web Parts, KPIs/Dashboards</a:t>
            </a:r>
            <a:endParaRPr lang="en-US" dirty="0">
              <a:solidFill>
                <a:srgbClr val="00B0F0"/>
              </a:solidFill>
              <a:latin typeface="+mn-lt"/>
            </a:endParaRPr>
          </a:p>
        </p:txBody>
      </p:sp>
      <p:sp>
        <p:nvSpPr>
          <p:cNvPr id="753696" name="AutoShape 32"/>
          <p:cNvSpPr>
            <a:spLocks noChangeArrowheads="1"/>
          </p:cNvSpPr>
          <p:nvPr/>
        </p:nvSpPr>
        <p:spPr bwMode="blackGray">
          <a:xfrm>
            <a:off x="228600" y="5326063"/>
            <a:ext cx="2705100" cy="1333500"/>
          </a:xfrm>
          <a:prstGeom prst="roundRect">
            <a:avLst>
              <a:gd name="adj" fmla="val 16667"/>
            </a:avLst>
          </a:prstGeom>
          <a:gradFill rotWithShape="1">
            <a:gsLst>
              <a:gs pos="0">
                <a:schemeClr val="bg2">
                  <a:alpha val="39999"/>
                </a:schemeClr>
              </a:gs>
              <a:gs pos="100000">
                <a:schemeClr val="bg2">
                  <a:gamma/>
                  <a:tint val="0"/>
                  <a:invGamma/>
                  <a:alpha val="0"/>
                </a:schemeClr>
              </a:gs>
            </a:gsLst>
            <a:lin ang="0" scaled="1"/>
          </a:gradFill>
          <a:ln w="12700" cap="flat" cmpd="sng" algn="ctr">
            <a:noFill/>
            <a:prstDash val="solid"/>
            <a:round/>
            <a:headEnd type="none" w="med" len="med"/>
            <a:tailEnd type="none" w="med" len="med"/>
          </a:ln>
          <a:effectLst/>
        </p:spPr>
        <p:txBody>
          <a:bodyPr anchor="ctr"/>
          <a:lstStyle/>
          <a:p>
            <a:pPr algn="ctr">
              <a:spcBef>
                <a:spcPct val="20000"/>
              </a:spcBef>
              <a:buFont typeface="Wingdings" pitchFamily="2" charset="2"/>
              <a:buNone/>
              <a:defRPr/>
            </a:pPr>
            <a:r>
              <a:rPr lang="en-US" sz="1600" dirty="0">
                <a:solidFill>
                  <a:srgbClr val="00B0F0"/>
                </a:solidFill>
                <a:latin typeface="+mn-lt"/>
                <a:sym typeface="Wingdings"/>
              </a:rPr>
              <a:t>Integrated document management</a:t>
            </a:r>
            <a:r>
              <a:rPr lang="en-US" sz="1600" dirty="0">
                <a:latin typeface="+mn-lt"/>
                <a:sym typeface="Wingdings"/>
              </a:rPr>
              <a:t>, records management, and Web content management with </a:t>
            </a:r>
            <a:r>
              <a:rPr lang="en-US" sz="1600" dirty="0">
                <a:solidFill>
                  <a:srgbClr val="00B0F0"/>
                </a:solidFill>
                <a:latin typeface="+mn-lt"/>
                <a:sym typeface="Wingdings"/>
              </a:rPr>
              <a:t>policies and workflow</a:t>
            </a:r>
            <a:endParaRPr lang="en-US" sz="1600" dirty="0">
              <a:solidFill>
                <a:srgbClr val="00B0F0"/>
              </a:solidFill>
              <a:latin typeface="+mn-lt"/>
            </a:endParaRPr>
          </a:p>
        </p:txBody>
      </p:sp>
      <p:sp>
        <p:nvSpPr>
          <p:cNvPr id="753697" name="AutoShape 33"/>
          <p:cNvSpPr>
            <a:spLocks noChangeArrowheads="1"/>
          </p:cNvSpPr>
          <p:nvPr/>
        </p:nvSpPr>
        <p:spPr bwMode="blackGray">
          <a:xfrm>
            <a:off x="282575" y="3152775"/>
            <a:ext cx="2003425" cy="1333500"/>
          </a:xfrm>
          <a:prstGeom prst="roundRect">
            <a:avLst>
              <a:gd name="adj" fmla="val 16667"/>
            </a:avLst>
          </a:prstGeom>
          <a:gradFill rotWithShape="1">
            <a:gsLst>
              <a:gs pos="0">
                <a:schemeClr val="bg2">
                  <a:alpha val="39999"/>
                </a:schemeClr>
              </a:gs>
              <a:gs pos="100000">
                <a:schemeClr val="bg2">
                  <a:gamma/>
                  <a:tint val="0"/>
                  <a:invGamma/>
                  <a:alpha val="0"/>
                </a:schemeClr>
              </a:gs>
            </a:gsLst>
            <a:lin ang="0" scaled="1"/>
          </a:gradFill>
          <a:ln w="12700" cap="flat" cmpd="sng" algn="ctr">
            <a:noFill/>
            <a:prstDash val="solid"/>
            <a:round/>
            <a:headEnd type="none" w="med" len="med"/>
            <a:tailEnd type="none" w="med" len="med"/>
          </a:ln>
          <a:effectLst/>
        </p:spPr>
        <p:txBody>
          <a:bodyPr anchor="ctr"/>
          <a:lstStyle/>
          <a:p>
            <a:pPr algn="ctr">
              <a:spcBef>
                <a:spcPct val="20000"/>
              </a:spcBef>
              <a:buFont typeface="Wingdings" pitchFamily="2" charset="2"/>
              <a:buNone/>
              <a:defRPr/>
            </a:pPr>
            <a:r>
              <a:rPr lang="en-US" sz="1600" dirty="0">
                <a:latin typeface="+mn-lt"/>
                <a:sym typeface="Wingdings"/>
              </a:rPr>
              <a:t>Rich and Web forms based front-ends, LOB actions, </a:t>
            </a:r>
            <a:r>
              <a:rPr lang="en-US" sz="1600" dirty="0">
                <a:solidFill>
                  <a:schemeClr val="tx1">
                    <a:alpha val="100000"/>
                  </a:schemeClr>
                </a:solidFill>
                <a:latin typeface="+mn-lt"/>
                <a:sym typeface="Wingdings"/>
              </a:rPr>
              <a:t>enterprise SSO</a:t>
            </a:r>
            <a:endParaRPr lang="en-US" dirty="0">
              <a:latin typeface="+mn-lt"/>
            </a:endParaRPr>
          </a:p>
        </p:txBody>
      </p:sp>
      <p:sp>
        <p:nvSpPr>
          <p:cNvPr id="753698" name="AutoShape 34"/>
          <p:cNvSpPr>
            <a:spLocks noChangeArrowheads="1"/>
          </p:cNvSpPr>
          <p:nvPr/>
        </p:nvSpPr>
        <p:spPr bwMode="blackGray">
          <a:xfrm>
            <a:off x="6019800" y="914400"/>
            <a:ext cx="2971800" cy="1676400"/>
          </a:xfrm>
          <a:prstGeom prst="roundRect">
            <a:avLst>
              <a:gd name="adj" fmla="val 16667"/>
            </a:avLst>
          </a:prstGeom>
          <a:gradFill rotWithShape="1">
            <a:gsLst>
              <a:gs pos="0">
                <a:schemeClr val="bg2">
                  <a:gamma/>
                  <a:tint val="0"/>
                  <a:invGamma/>
                  <a:alpha val="0"/>
                </a:schemeClr>
              </a:gs>
              <a:gs pos="100000">
                <a:schemeClr val="bg2">
                  <a:alpha val="39999"/>
                </a:schemeClr>
              </a:gs>
            </a:gsLst>
            <a:lin ang="0" scaled="1"/>
          </a:gradFill>
          <a:ln w="12700" cap="flat" cmpd="sng" algn="ctr">
            <a:noFill/>
            <a:prstDash val="solid"/>
            <a:round/>
            <a:headEnd type="none" w="med" len="med"/>
            <a:tailEnd type="none" w="med" len="med"/>
          </a:ln>
          <a:effectLst/>
        </p:spPr>
        <p:txBody>
          <a:bodyPr anchor="ctr"/>
          <a:lstStyle/>
          <a:p>
            <a:pPr algn="ctr">
              <a:spcBef>
                <a:spcPct val="20000"/>
              </a:spcBef>
              <a:buFont typeface="Wingdings" pitchFamily="2" charset="2"/>
              <a:buNone/>
              <a:defRPr/>
            </a:pPr>
            <a:r>
              <a:rPr lang="en-US" sz="1600" dirty="0">
                <a:latin typeface="+mn-lt"/>
                <a:sym typeface="Wingdings"/>
              </a:rPr>
              <a:t>Docs/tasks/calendars, </a:t>
            </a:r>
            <a:r>
              <a:rPr lang="en-US" sz="1600" dirty="0">
                <a:solidFill>
                  <a:schemeClr val="accent3">
                    <a:lumMod val="60000"/>
                    <a:lumOff val="40000"/>
                  </a:schemeClr>
                </a:solidFill>
                <a:latin typeface="+mn-lt"/>
                <a:sym typeface="Wingdings"/>
              </a:rPr>
              <a:t>blogs</a:t>
            </a:r>
            <a:r>
              <a:rPr lang="en-US" sz="1600" dirty="0">
                <a:latin typeface="+mn-lt"/>
                <a:sym typeface="Wingdings"/>
              </a:rPr>
              <a:t>,</a:t>
            </a:r>
            <a:r>
              <a:rPr lang="en-US" sz="1600" dirty="0">
                <a:solidFill>
                  <a:srgbClr val="FFC000"/>
                </a:solidFill>
                <a:latin typeface="+mn-lt"/>
                <a:sym typeface="Wingdings"/>
              </a:rPr>
              <a:t> </a:t>
            </a:r>
            <a:r>
              <a:rPr lang="en-US" sz="1600" dirty="0">
                <a:solidFill>
                  <a:schemeClr val="accent3">
                    <a:lumMod val="60000"/>
                    <a:lumOff val="40000"/>
                  </a:schemeClr>
                </a:solidFill>
                <a:latin typeface="+mn-lt"/>
                <a:sym typeface="Wingdings"/>
              </a:rPr>
              <a:t>wikis</a:t>
            </a:r>
            <a:r>
              <a:rPr lang="en-US" sz="1600" dirty="0">
                <a:latin typeface="+mn-lt"/>
                <a:sym typeface="Wingdings"/>
              </a:rPr>
              <a:t>,</a:t>
            </a:r>
            <a:r>
              <a:rPr lang="en-US" sz="1600" dirty="0">
                <a:solidFill>
                  <a:srgbClr val="FFC000"/>
                </a:solidFill>
                <a:latin typeface="+mn-lt"/>
                <a:sym typeface="Wingdings"/>
              </a:rPr>
              <a:t> </a:t>
            </a:r>
            <a:r>
              <a:rPr lang="en-US" sz="1600" dirty="0">
                <a:solidFill>
                  <a:schemeClr val="tx1">
                    <a:alpha val="100000"/>
                  </a:schemeClr>
                </a:solidFill>
                <a:latin typeface="+mn-lt"/>
                <a:sym typeface="Wingdings"/>
              </a:rPr>
              <a:t>e-mail integration, </a:t>
            </a:r>
            <a:br>
              <a:rPr lang="en-US" sz="1600" dirty="0">
                <a:solidFill>
                  <a:schemeClr val="tx1">
                    <a:alpha val="100000"/>
                  </a:schemeClr>
                </a:solidFill>
                <a:latin typeface="+mn-lt"/>
                <a:sym typeface="Wingdings"/>
              </a:rPr>
            </a:br>
            <a:r>
              <a:rPr lang="en-US" sz="1600" dirty="0">
                <a:latin typeface="+mn-lt"/>
                <a:sym typeface="Wingdings"/>
              </a:rPr>
              <a:t>offline docs/lists</a:t>
            </a:r>
            <a:r>
              <a:rPr lang="en-US" sz="1600" dirty="0">
                <a:solidFill>
                  <a:schemeClr val="tx1">
                    <a:alpha val="100000"/>
                  </a:schemeClr>
                </a:solidFill>
                <a:latin typeface="+mn-lt"/>
                <a:sym typeface="Wingdings"/>
              </a:rPr>
              <a:t>, </a:t>
            </a:r>
            <a:r>
              <a:rPr lang="en-US" sz="1600" dirty="0">
                <a:solidFill>
                  <a:schemeClr val="accent3">
                    <a:lumMod val="60000"/>
                    <a:lumOff val="40000"/>
                  </a:schemeClr>
                </a:solidFill>
                <a:latin typeface="+mn-lt"/>
                <a:sym typeface="Wingdings"/>
              </a:rPr>
              <a:t>real-time collaboration</a:t>
            </a:r>
            <a:r>
              <a:rPr lang="en-US" sz="1600" dirty="0">
                <a:solidFill>
                  <a:schemeClr val="tx1">
                    <a:alpha val="100000"/>
                  </a:schemeClr>
                </a:solidFill>
                <a:latin typeface="+mn-lt"/>
                <a:sym typeface="Wingdings"/>
              </a:rPr>
              <a:t>, </a:t>
            </a:r>
            <a:r>
              <a:rPr lang="en-US" sz="1600" dirty="0" smtClean="0">
                <a:solidFill>
                  <a:schemeClr val="accent3">
                    <a:lumMod val="60000"/>
                    <a:lumOff val="40000"/>
                  </a:schemeClr>
                </a:solidFill>
                <a:sym typeface="Wingdings"/>
              </a:rPr>
              <a:t>picture library</a:t>
            </a:r>
            <a:r>
              <a:rPr lang="en-US" sz="1600" dirty="0" smtClean="0">
                <a:solidFill>
                  <a:schemeClr val="tx1">
                    <a:alpha val="100000"/>
                  </a:schemeClr>
                </a:solidFill>
                <a:sym typeface="Wingdings"/>
              </a:rPr>
              <a:t>, </a:t>
            </a:r>
            <a:r>
              <a:rPr lang="en-US" sz="1600" dirty="0" smtClean="0">
                <a:solidFill>
                  <a:schemeClr val="tx1">
                    <a:alpha val="100000"/>
                  </a:schemeClr>
                </a:solidFill>
                <a:latin typeface="+mn-lt"/>
                <a:sym typeface="Wingdings"/>
              </a:rPr>
              <a:t>unified </a:t>
            </a:r>
            <a:r>
              <a:rPr lang="en-US" sz="1600" dirty="0">
                <a:solidFill>
                  <a:schemeClr val="tx1">
                    <a:alpha val="100000"/>
                  </a:schemeClr>
                </a:solidFill>
                <a:latin typeface="+mn-lt"/>
                <a:sym typeface="Wingdings"/>
              </a:rPr>
              <a:t>messaging, audio/video/web conferencing</a:t>
            </a:r>
            <a:endParaRPr lang="en-US" dirty="0">
              <a:latin typeface="+mn-lt"/>
            </a:endParaRPr>
          </a:p>
        </p:txBody>
      </p:sp>
      <p:sp>
        <p:nvSpPr>
          <p:cNvPr id="753699" name="AutoShape 35"/>
          <p:cNvSpPr>
            <a:spLocks noChangeArrowheads="1"/>
          </p:cNvSpPr>
          <p:nvPr/>
        </p:nvSpPr>
        <p:spPr bwMode="blackGray">
          <a:xfrm>
            <a:off x="5943600" y="5326063"/>
            <a:ext cx="3048000" cy="1333500"/>
          </a:xfrm>
          <a:prstGeom prst="roundRect">
            <a:avLst>
              <a:gd name="adj" fmla="val 16667"/>
            </a:avLst>
          </a:prstGeom>
          <a:gradFill rotWithShape="1">
            <a:gsLst>
              <a:gs pos="0">
                <a:schemeClr val="bg2">
                  <a:gamma/>
                  <a:tint val="0"/>
                  <a:invGamma/>
                  <a:alpha val="0"/>
                </a:schemeClr>
              </a:gs>
              <a:gs pos="100000">
                <a:schemeClr val="bg2">
                  <a:alpha val="39999"/>
                </a:schemeClr>
              </a:gs>
            </a:gsLst>
            <a:lin ang="0" scaled="1"/>
          </a:gradFill>
          <a:ln w="12700" cap="flat" cmpd="sng" algn="ctr">
            <a:noFill/>
            <a:prstDash val="solid"/>
            <a:round/>
            <a:headEnd type="none" w="med" len="med"/>
            <a:tailEnd type="none" w="med" len="med"/>
          </a:ln>
          <a:effectLst/>
        </p:spPr>
        <p:txBody>
          <a:bodyPr anchor="ctr"/>
          <a:lstStyle/>
          <a:p>
            <a:pPr algn="ctr">
              <a:spcBef>
                <a:spcPct val="20000"/>
              </a:spcBef>
              <a:buFont typeface="Wingdings" pitchFamily="2" charset="2"/>
              <a:buNone/>
              <a:defRPr/>
            </a:pPr>
            <a:r>
              <a:rPr lang="en-US" sz="1600" dirty="0">
                <a:solidFill>
                  <a:schemeClr val="tx1">
                    <a:alpha val="100000"/>
                  </a:schemeClr>
                </a:solidFill>
                <a:latin typeface="+mn-lt"/>
                <a:sym typeface="Wingdings"/>
              </a:rPr>
              <a:t>Enterprise scalability,</a:t>
            </a:r>
          </a:p>
          <a:p>
            <a:pPr algn="ctr">
              <a:spcBef>
                <a:spcPct val="20000"/>
              </a:spcBef>
              <a:buFont typeface="Wingdings" pitchFamily="2" charset="2"/>
              <a:buNone/>
              <a:defRPr/>
            </a:pPr>
            <a:r>
              <a:rPr lang="en-US" sz="1600" dirty="0">
                <a:solidFill>
                  <a:schemeClr val="tx1">
                    <a:alpha val="100000"/>
                  </a:schemeClr>
                </a:solidFill>
                <a:latin typeface="+mn-lt"/>
                <a:sym typeface="Wingdings"/>
              </a:rPr>
              <a:t>contextual relevance, rich </a:t>
            </a:r>
          </a:p>
          <a:p>
            <a:pPr algn="ctr">
              <a:spcBef>
                <a:spcPct val="20000"/>
              </a:spcBef>
              <a:buFont typeface="Wingdings" pitchFamily="2" charset="2"/>
              <a:buNone/>
              <a:defRPr/>
            </a:pPr>
            <a:r>
              <a:rPr lang="en-US" sz="1600" dirty="0">
                <a:solidFill>
                  <a:schemeClr val="tx1">
                    <a:alpha val="100000"/>
                  </a:schemeClr>
                </a:solidFill>
                <a:latin typeface="+mn-lt"/>
                <a:sym typeface="Wingdings"/>
              </a:rPr>
              <a:t>people and </a:t>
            </a:r>
            <a:r>
              <a:rPr lang="en-US" sz="1600" dirty="0">
                <a:solidFill>
                  <a:srgbClr val="00B0F0"/>
                </a:solidFill>
                <a:latin typeface="+mn-lt"/>
                <a:sym typeface="Wingdings"/>
              </a:rPr>
              <a:t>business </a:t>
            </a:r>
            <a:br>
              <a:rPr lang="en-US" sz="1600" dirty="0">
                <a:solidFill>
                  <a:srgbClr val="00B0F0"/>
                </a:solidFill>
                <a:latin typeface="+mn-lt"/>
                <a:sym typeface="Wingdings"/>
              </a:rPr>
            </a:br>
            <a:r>
              <a:rPr lang="en-US" sz="1600" dirty="0">
                <a:solidFill>
                  <a:srgbClr val="00B0F0"/>
                </a:solidFill>
                <a:latin typeface="+mn-lt"/>
                <a:sym typeface="Wingdings"/>
              </a:rPr>
              <a:t>data search</a:t>
            </a:r>
          </a:p>
        </p:txBody>
      </p:sp>
      <p:sp>
        <p:nvSpPr>
          <p:cNvPr id="753700" name="AutoShape 36"/>
          <p:cNvSpPr>
            <a:spLocks noChangeArrowheads="1"/>
          </p:cNvSpPr>
          <p:nvPr/>
        </p:nvSpPr>
        <p:spPr bwMode="blackGray">
          <a:xfrm>
            <a:off x="6926263" y="3017838"/>
            <a:ext cx="2027237" cy="1333500"/>
          </a:xfrm>
          <a:prstGeom prst="roundRect">
            <a:avLst>
              <a:gd name="adj" fmla="val 16667"/>
            </a:avLst>
          </a:prstGeom>
          <a:gradFill rotWithShape="1">
            <a:gsLst>
              <a:gs pos="0">
                <a:schemeClr val="bg2">
                  <a:gamma/>
                  <a:tint val="0"/>
                  <a:invGamma/>
                  <a:alpha val="0"/>
                </a:schemeClr>
              </a:gs>
              <a:gs pos="100000">
                <a:schemeClr val="bg2">
                  <a:alpha val="39999"/>
                </a:schemeClr>
              </a:gs>
            </a:gsLst>
            <a:lin ang="0" scaled="1"/>
          </a:gradFill>
          <a:ln w="12700" cap="flat" cmpd="sng" algn="ctr">
            <a:noFill/>
            <a:prstDash val="solid"/>
            <a:round/>
            <a:headEnd type="none" w="med" len="med"/>
            <a:tailEnd type="none" w="med" len="med"/>
          </a:ln>
          <a:effectLst/>
        </p:spPr>
        <p:txBody>
          <a:bodyPr anchor="ctr"/>
          <a:lstStyle/>
          <a:p>
            <a:pPr algn="ctr">
              <a:spcBef>
                <a:spcPct val="20000"/>
              </a:spcBef>
              <a:buFont typeface="Wingdings" pitchFamily="2" charset="2"/>
              <a:buNone/>
              <a:defRPr/>
            </a:pPr>
            <a:r>
              <a:rPr lang="en-US" sz="1600" dirty="0">
                <a:solidFill>
                  <a:schemeClr val="tx1">
                    <a:alpha val="100000"/>
                  </a:schemeClr>
                </a:solidFill>
                <a:latin typeface="+mn-lt"/>
                <a:sym typeface="Wingdings"/>
              </a:rPr>
              <a:t>Enterprise Portal template, Site Directory, </a:t>
            </a:r>
            <a:r>
              <a:rPr lang="en-US" sz="1600" dirty="0">
                <a:solidFill>
                  <a:schemeClr val="accent3">
                    <a:lumMod val="60000"/>
                    <a:lumOff val="40000"/>
                  </a:schemeClr>
                </a:solidFill>
                <a:latin typeface="+mn-lt"/>
                <a:sym typeface="Wingdings"/>
              </a:rPr>
              <a:t>My Sites</a:t>
            </a:r>
            <a:r>
              <a:rPr lang="en-US" sz="1600" dirty="0">
                <a:solidFill>
                  <a:schemeClr val="tx1">
                    <a:alpha val="100000"/>
                  </a:schemeClr>
                </a:solidFill>
                <a:latin typeface="+mn-lt"/>
                <a:sym typeface="Wingdings"/>
              </a:rPr>
              <a:t>, </a:t>
            </a:r>
            <a:r>
              <a:rPr lang="en-US" sz="1600" dirty="0">
                <a:solidFill>
                  <a:schemeClr val="accent3">
                    <a:lumMod val="60000"/>
                    <a:lumOff val="40000"/>
                  </a:schemeClr>
                </a:solidFill>
                <a:latin typeface="+mn-lt"/>
                <a:sym typeface="Wingdings"/>
              </a:rPr>
              <a:t>social networking</a:t>
            </a:r>
            <a:r>
              <a:rPr lang="en-US" sz="1600" dirty="0">
                <a:solidFill>
                  <a:srgbClr val="FFC000"/>
                </a:solidFill>
                <a:latin typeface="+mn-lt"/>
                <a:sym typeface="Wingdings"/>
              </a:rPr>
              <a:t>, </a:t>
            </a:r>
            <a:r>
              <a:rPr lang="en-US" sz="1600" dirty="0">
                <a:solidFill>
                  <a:schemeClr val="tx1">
                    <a:alpha val="100000"/>
                  </a:schemeClr>
                </a:solidFill>
                <a:latin typeface="+mn-lt"/>
                <a:sym typeface="Wingdings"/>
              </a:rPr>
              <a:t>privacy control</a:t>
            </a:r>
            <a:endParaRPr lang="en-US" dirty="0">
              <a:latin typeface="+mn-lt"/>
            </a:endParaRPr>
          </a:p>
        </p:txBody>
      </p:sp>
      <p:grpSp>
        <p:nvGrpSpPr>
          <p:cNvPr id="3" name="Group 39"/>
          <p:cNvGrpSpPr/>
          <p:nvPr/>
        </p:nvGrpSpPr>
        <p:grpSpPr>
          <a:xfrm>
            <a:off x="2443162" y="1244600"/>
            <a:ext cx="2128838" cy="2413000"/>
            <a:chOff x="1371600" y="609600"/>
            <a:chExt cx="2128838" cy="2413000"/>
          </a:xfrm>
        </p:grpSpPr>
        <p:pic>
          <p:nvPicPr>
            <p:cNvPr id="38" name="Picture 9"/>
            <p:cNvPicPr>
              <a:picLocks noChangeArrowheads="1"/>
            </p:cNvPicPr>
            <p:nvPr/>
          </p:nvPicPr>
          <p:blipFill>
            <a:blip r:embed="rId4" cstate="print"/>
            <a:srcRect/>
            <a:stretch>
              <a:fillRect/>
            </a:stretch>
          </p:blipFill>
          <p:spPr bwMode="auto">
            <a:xfrm>
              <a:off x="1371600" y="609600"/>
              <a:ext cx="2128838" cy="2413000"/>
            </a:xfrm>
            <a:prstGeom prst="rect">
              <a:avLst/>
            </a:prstGeom>
            <a:noFill/>
            <a:ln w="9525" algn="ctr">
              <a:noFill/>
              <a:miter lim="800000"/>
              <a:headEnd/>
              <a:tailEnd/>
            </a:ln>
          </p:spPr>
        </p:pic>
        <p:sp>
          <p:nvSpPr>
            <p:cNvPr id="39" name="TextBox 38"/>
            <p:cNvSpPr txBox="1"/>
            <p:nvPr/>
          </p:nvSpPr>
          <p:spPr>
            <a:xfrm>
              <a:off x="1755259" y="1447800"/>
              <a:ext cx="1617751" cy="523220"/>
            </a:xfrm>
            <a:prstGeom prst="rect">
              <a:avLst/>
            </a:prstGeom>
            <a:noFill/>
          </p:spPr>
          <p:txBody>
            <a:bodyPr wrap="none" rtlCol="0">
              <a:spAutoFit/>
            </a:bodyPr>
            <a:lstStyle/>
            <a:p>
              <a:pPr algn="ctr">
                <a:buNone/>
              </a:pPr>
              <a:r>
                <a:rPr lang="en-US" sz="1400" dirty="0" err="1" smtClean="0"/>
                <a:t>PerformancePoint</a:t>
              </a:r>
              <a:endParaRPr lang="en-US" sz="1400" dirty="0" smtClean="0"/>
            </a:p>
            <a:p>
              <a:pPr algn="ctr">
                <a:buNone/>
              </a:pPr>
              <a:r>
                <a:rPr lang="en-US" sz="1400" dirty="0" smtClean="0"/>
                <a:t>Server</a:t>
              </a:r>
              <a:endParaRPr lang="en-US" sz="1400" dirty="0"/>
            </a:p>
          </p:txBody>
        </p:sp>
      </p:grpSp>
      <p:sp>
        <p:nvSpPr>
          <p:cNvPr id="41" name="AutoShape 31"/>
          <p:cNvSpPr>
            <a:spLocks noChangeArrowheads="1"/>
          </p:cNvSpPr>
          <p:nvPr/>
        </p:nvSpPr>
        <p:spPr bwMode="blackGray">
          <a:xfrm>
            <a:off x="304800" y="990600"/>
            <a:ext cx="2705100" cy="1333500"/>
          </a:xfrm>
          <a:prstGeom prst="roundRect">
            <a:avLst>
              <a:gd name="adj" fmla="val 16667"/>
            </a:avLst>
          </a:prstGeom>
          <a:gradFill rotWithShape="1">
            <a:gsLst>
              <a:gs pos="0">
                <a:schemeClr val="bg2">
                  <a:alpha val="39999"/>
                </a:schemeClr>
              </a:gs>
              <a:gs pos="100000">
                <a:schemeClr val="bg2">
                  <a:gamma/>
                  <a:tint val="0"/>
                  <a:invGamma/>
                  <a:alpha val="0"/>
                </a:schemeClr>
              </a:gs>
            </a:gsLst>
            <a:lin ang="0" scaled="1"/>
          </a:gradFill>
          <a:ln w="12700" cap="flat" cmpd="sng" algn="ctr">
            <a:noFill/>
            <a:prstDash val="solid"/>
            <a:round/>
            <a:headEnd type="none" w="med" len="med"/>
            <a:tailEnd type="none" w="med" len="med"/>
          </a:ln>
          <a:effectLst/>
        </p:spPr>
        <p:txBody>
          <a:bodyPr anchor="ctr"/>
          <a:lstStyle/>
          <a:p>
            <a:pPr algn="ctr">
              <a:spcBef>
                <a:spcPct val="20000"/>
              </a:spcBef>
              <a:buFont typeface="Wingdings" pitchFamily="2" charset="2"/>
              <a:buNone/>
              <a:defRPr/>
            </a:pPr>
            <a:r>
              <a:rPr lang="en-US" sz="1600" dirty="0" smtClean="0">
                <a:solidFill>
                  <a:srgbClr val="00B0F0"/>
                </a:solidFill>
                <a:latin typeface="+mn-lt"/>
                <a:sym typeface="Wingdings"/>
              </a:rPr>
              <a:t>All SharePoint BI Plus:</a:t>
            </a:r>
          </a:p>
          <a:p>
            <a:pPr algn="ctr">
              <a:spcBef>
                <a:spcPct val="20000"/>
              </a:spcBef>
              <a:buFont typeface="Wingdings" pitchFamily="2" charset="2"/>
              <a:buNone/>
              <a:defRPr/>
            </a:pPr>
            <a:r>
              <a:rPr lang="en-US" sz="1600" dirty="0" smtClean="0">
                <a:solidFill>
                  <a:srgbClr val="00B0F0"/>
                </a:solidFill>
                <a:latin typeface="+mn-lt"/>
                <a:sym typeface="Wingdings"/>
              </a:rPr>
              <a:t>Balanced Scorecard, Drill-down, Problem Identification, Advanced BI</a:t>
            </a:r>
            <a:endParaRPr lang="en-US" dirty="0">
              <a:solidFill>
                <a:srgbClr val="00B0F0"/>
              </a:solidFill>
              <a:latin typeface="+mn-lt"/>
            </a:endParaRPr>
          </a:p>
        </p:txBody>
      </p:sp>
      <p:grpSp>
        <p:nvGrpSpPr>
          <p:cNvPr id="4" name="Group 44"/>
          <p:cNvGrpSpPr/>
          <p:nvPr/>
        </p:nvGrpSpPr>
        <p:grpSpPr>
          <a:xfrm>
            <a:off x="4648200" y="4057650"/>
            <a:ext cx="2141537" cy="2419350"/>
            <a:chOff x="4648200" y="4057650"/>
            <a:chExt cx="2141537" cy="2419350"/>
          </a:xfrm>
        </p:grpSpPr>
        <p:pic>
          <p:nvPicPr>
            <p:cNvPr id="42" name="Picture 15"/>
            <p:cNvPicPr>
              <a:picLocks noChangeArrowheads="1"/>
            </p:cNvPicPr>
            <p:nvPr/>
          </p:nvPicPr>
          <p:blipFill>
            <a:blip r:embed="rId9" cstate="print"/>
            <a:srcRect/>
            <a:stretch>
              <a:fillRect/>
            </a:stretch>
          </p:blipFill>
          <p:spPr bwMode="auto">
            <a:xfrm>
              <a:off x="4648200" y="4057650"/>
              <a:ext cx="2141537" cy="2419350"/>
            </a:xfrm>
            <a:prstGeom prst="rect">
              <a:avLst/>
            </a:prstGeom>
            <a:noFill/>
            <a:ln w="9525" algn="ctr">
              <a:noFill/>
              <a:miter lim="800000"/>
              <a:headEnd/>
              <a:tailEnd/>
            </a:ln>
          </p:spPr>
        </p:pic>
        <p:sp>
          <p:nvSpPr>
            <p:cNvPr id="44" name="TextBox 43"/>
            <p:cNvSpPr txBox="1"/>
            <p:nvPr/>
          </p:nvSpPr>
          <p:spPr>
            <a:xfrm>
              <a:off x="4898236" y="4977825"/>
              <a:ext cx="1197764" cy="584775"/>
            </a:xfrm>
            <a:prstGeom prst="rect">
              <a:avLst/>
            </a:prstGeom>
            <a:noFill/>
          </p:spPr>
          <p:txBody>
            <a:bodyPr wrap="none" rtlCol="0">
              <a:spAutoFit/>
            </a:bodyPr>
            <a:lstStyle/>
            <a:p>
              <a:pPr algn="ctr">
                <a:buNone/>
              </a:pPr>
              <a:r>
                <a:rPr lang="en-US" sz="1600" dirty="0" smtClean="0"/>
                <a:t>FAST for</a:t>
              </a:r>
            </a:p>
            <a:p>
              <a:pPr algn="ctr">
                <a:buNone/>
              </a:pPr>
              <a:r>
                <a:rPr lang="en-US" sz="1600" dirty="0" smtClean="0"/>
                <a:t>SharePoint</a:t>
              </a:r>
              <a:endParaRPr lang="en-US" sz="1600" dirty="0"/>
            </a:p>
          </p:txBody>
        </p:sp>
      </p:grpSp>
      <p:sp>
        <p:nvSpPr>
          <p:cNvPr id="46" name="AutoShape 35"/>
          <p:cNvSpPr>
            <a:spLocks noChangeArrowheads="1"/>
          </p:cNvSpPr>
          <p:nvPr/>
        </p:nvSpPr>
        <p:spPr bwMode="blackGray">
          <a:xfrm>
            <a:off x="6096000" y="5334000"/>
            <a:ext cx="2895600" cy="1333500"/>
          </a:xfrm>
          <a:prstGeom prst="roundRect">
            <a:avLst>
              <a:gd name="adj" fmla="val 16667"/>
            </a:avLst>
          </a:prstGeom>
          <a:gradFill rotWithShape="1">
            <a:gsLst>
              <a:gs pos="0">
                <a:schemeClr val="bg2">
                  <a:gamma/>
                  <a:tint val="0"/>
                  <a:invGamma/>
                  <a:alpha val="0"/>
                </a:schemeClr>
              </a:gs>
              <a:gs pos="100000">
                <a:schemeClr val="bg2">
                  <a:alpha val="39999"/>
                </a:schemeClr>
              </a:gs>
            </a:gsLst>
            <a:lin ang="0" scaled="1"/>
          </a:gradFill>
          <a:ln w="12700" cap="flat" cmpd="sng" algn="ctr">
            <a:noFill/>
            <a:prstDash val="solid"/>
            <a:round/>
            <a:headEnd type="none" w="med" len="med"/>
            <a:tailEnd type="none" w="med" len="med"/>
          </a:ln>
          <a:effectLst/>
        </p:spPr>
        <p:txBody>
          <a:bodyPr anchor="ctr"/>
          <a:lstStyle/>
          <a:p>
            <a:pPr algn="ctr">
              <a:spcBef>
                <a:spcPct val="20000"/>
              </a:spcBef>
              <a:buFont typeface="Wingdings" pitchFamily="2" charset="2"/>
              <a:buNone/>
              <a:defRPr/>
            </a:pPr>
            <a:r>
              <a:rPr lang="en-US" sz="1600" dirty="0" smtClean="0">
                <a:latin typeface="+mn-lt"/>
                <a:sym typeface="Wingdings"/>
              </a:rPr>
              <a:t>All SharePoint Search Plus:</a:t>
            </a:r>
          </a:p>
          <a:p>
            <a:pPr algn="ctr">
              <a:spcBef>
                <a:spcPct val="20000"/>
              </a:spcBef>
              <a:buFont typeface="Wingdings" pitchFamily="2" charset="2"/>
              <a:buNone/>
              <a:defRPr/>
            </a:pPr>
            <a:r>
              <a:rPr lang="en-US" sz="1600" dirty="0" smtClean="0">
                <a:latin typeface="+mn-lt"/>
                <a:sym typeface="Wingdings"/>
              </a:rPr>
              <a:t>Role-based Search, Pipeline, </a:t>
            </a:r>
            <a:r>
              <a:rPr lang="en-US" sz="1600" dirty="0" smtClean="0">
                <a:solidFill>
                  <a:srgbClr val="00B0F0"/>
                </a:solidFill>
                <a:sym typeface="Wingdings"/>
              </a:rPr>
              <a:t>metadata extraction</a:t>
            </a:r>
            <a:r>
              <a:rPr lang="en-US" sz="1600" dirty="0" smtClean="0">
                <a:solidFill>
                  <a:srgbClr val="00B0F0"/>
                </a:solidFill>
                <a:latin typeface="+mn-lt"/>
                <a:sym typeface="Wingdings"/>
              </a:rPr>
              <a:t>, </a:t>
            </a:r>
            <a:r>
              <a:rPr lang="en-US" sz="1600" dirty="0" smtClean="0">
                <a:latin typeface="+mn-lt"/>
                <a:sym typeface="Wingdings"/>
              </a:rPr>
              <a:t>ultimate scale, </a:t>
            </a:r>
            <a:r>
              <a:rPr lang="en-US" sz="1600" dirty="0" smtClean="0">
                <a:solidFill>
                  <a:srgbClr val="00B0F0"/>
                </a:solidFill>
                <a:latin typeface="+mn-lt"/>
                <a:sym typeface="Wingdings"/>
              </a:rPr>
              <a:t>adv visuals</a:t>
            </a:r>
            <a:endParaRPr lang="en-US" sz="1600" dirty="0">
              <a:solidFill>
                <a:srgbClr val="00B0F0"/>
              </a:solidFill>
              <a:latin typeface="+mn-lt"/>
              <a:sym typeface="Wingdings"/>
            </a:endParaRPr>
          </a:p>
        </p:txBody>
      </p:sp>
      <p:sp>
        <p:nvSpPr>
          <p:cNvPr id="45" name="TextBox 44"/>
          <p:cNvSpPr txBox="1"/>
          <p:nvPr/>
        </p:nvSpPr>
        <p:spPr>
          <a:xfrm>
            <a:off x="7315200" y="152400"/>
            <a:ext cx="1697581" cy="507831"/>
          </a:xfrm>
          <a:prstGeom prst="rect">
            <a:avLst/>
          </a:prstGeom>
          <a:noFill/>
        </p:spPr>
        <p:txBody>
          <a:bodyPr wrap="none" lIns="0" tIns="0" rIns="0" bIns="0" rtlCol="0">
            <a:spAutoFit/>
          </a:bodyPr>
          <a:lstStyle/>
          <a:p>
            <a:r>
              <a:rPr lang="en-US" sz="1100" b="1" dirty="0" smtClean="0"/>
              <a:t>Legend</a:t>
            </a:r>
          </a:p>
          <a:p>
            <a:r>
              <a:rPr lang="en-US" sz="1100" dirty="0" smtClean="0">
                <a:solidFill>
                  <a:srgbClr val="00B0F0"/>
                </a:solidFill>
              </a:rPr>
              <a:t>Gov 2.0 features</a:t>
            </a:r>
          </a:p>
          <a:p>
            <a:r>
              <a:rPr lang="en-US" sz="1100" dirty="0" smtClean="0">
                <a:solidFill>
                  <a:srgbClr val="00B050"/>
                </a:solidFill>
              </a:rPr>
              <a:t>Social Networking Features</a:t>
            </a:r>
            <a:endParaRPr lang="en-US" sz="1100" dirty="0" smtClean="0">
              <a:solidFill>
                <a:srgbClr val="00B05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53695"/>
                                        </p:tgtEl>
                                        <p:attrNameLst>
                                          <p:attrName>style.visibility</p:attrName>
                                        </p:attrNameLst>
                                      </p:cBhvr>
                                      <p:to>
                                        <p:strVal val="hidden"/>
                                      </p:to>
                                    </p:set>
                                  </p:childTnLst>
                                </p:cTn>
                              </p:par>
                              <p:par>
                                <p:cTn id="9" presetID="9"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dissolve">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1" presetClass="exit" presetSubtype="0" fill="hold" grpId="0" nodeType="withEffect">
                                  <p:stCondLst>
                                    <p:cond delay="0"/>
                                  </p:stCondLst>
                                  <p:childTnLst>
                                    <p:set>
                                      <p:cBhvr>
                                        <p:cTn id="23" dur="1" fill="hold">
                                          <p:stCondLst>
                                            <p:cond delay="0"/>
                                          </p:stCondLst>
                                        </p:cTn>
                                        <p:tgtEl>
                                          <p:spTgt spid="753699"/>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dissolv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753695" grpId="0" animBg="1"/>
      <p:bldP spid="753699" grpId="0" animBg="1"/>
      <p:bldP spid="41" grpId="0" animBg="1"/>
      <p:bldP spid="46" grpId="0" animBg="1"/>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52400"/>
          <a:ext cx="8915400" cy="5923803"/>
        </p:xfrm>
        <a:graphic>
          <a:graphicData uri="http://schemas.openxmlformats.org/drawingml/2006/table">
            <a:tbl>
              <a:tblPr/>
              <a:tblGrid>
                <a:gridCol w="1943100"/>
                <a:gridCol w="2476500"/>
                <a:gridCol w="1424940"/>
                <a:gridCol w="3070860"/>
              </a:tblGrid>
              <a:tr h="234250">
                <a:tc gridSpan="4">
                  <a:txBody>
                    <a:bodyPr/>
                    <a:lstStyle/>
                    <a:p>
                      <a:pPr algn="ctr" fontAlgn="b"/>
                      <a:r>
                        <a:rPr lang="en-US" sz="2400" b="1" i="0" u="none" strike="noStrike" dirty="0" smtClean="0">
                          <a:solidFill>
                            <a:schemeClr val="tx1"/>
                          </a:solidFill>
                          <a:latin typeface="Calibri"/>
                        </a:rPr>
                        <a:t>Out</a:t>
                      </a:r>
                      <a:r>
                        <a:rPr lang="en-US" sz="2400" b="1" i="0" u="none" strike="noStrike" baseline="0" dirty="0" smtClean="0">
                          <a:solidFill>
                            <a:schemeClr val="tx1"/>
                          </a:solidFill>
                          <a:latin typeface="Calibri"/>
                        </a:rPr>
                        <a:t>-of-the-Box </a:t>
                      </a:r>
                      <a:r>
                        <a:rPr lang="en-US" sz="2400" b="1" i="0" u="none" strike="noStrike" dirty="0" smtClean="0">
                          <a:solidFill>
                            <a:schemeClr val="tx1"/>
                          </a:solidFill>
                          <a:latin typeface="Calibri"/>
                        </a:rPr>
                        <a:t>Gov 2.0* capabilities</a:t>
                      </a:r>
                      <a:endParaRPr lang="en-US" sz="2400" b="1" i="0" u="none" strike="noStrike" dirty="0">
                        <a:solidFill>
                          <a:schemeClr val="tx1"/>
                        </a:solidFill>
                        <a:latin typeface="Calibri"/>
                      </a:endParaRPr>
                    </a:p>
                  </a:txBody>
                  <a:tcPr marL="5213" marR="5213" marT="521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84167">
                <a:tc>
                  <a:txBody>
                    <a:bodyPr/>
                    <a:lstStyle/>
                    <a:p>
                      <a:pPr algn="ctr" fontAlgn="t"/>
                      <a:r>
                        <a:rPr lang="en-US" sz="1200" b="1" i="0" u="none" strike="noStrike" dirty="0" smtClean="0">
                          <a:solidFill>
                            <a:schemeClr val="tx1"/>
                          </a:solidFill>
                          <a:latin typeface="Calibri"/>
                        </a:rPr>
                        <a:t> </a:t>
                      </a:r>
                    </a:p>
                    <a:p>
                      <a:pPr algn="ctr" fontAlgn="t"/>
                      <a:r>
                        <a:rPr lang="en-US" sz="1200" b="1" i="0" u="none" strike="noStrike" dirty="0" smtClean="0">
                          <a:solidFill>
                            <a:schemeClr val="tx1"/>
                          </a:solidFill>
                          <a:latin typeface="Calibri"/>
                        </a:rPr>
                        <a:t> Technology</a:t>
                      </a:r>
                      <a:endParaRPr lang="en-US" sz="1200" b="1" i="0" u="none" strike="noStrike" dirty="0">
                        <a:solidFill>
                          <a:schemeClr val="tx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bg1"/>
                    </a:solidFill>
                  </a:tcPr>
                </a:tc>
                <a:tc>
                  <a:txBody>
                    <a:bodyPr/>
                    <a:lstStyle/>
                    <a:p>
                      <a:pPr algn="ctr" fontAlgn="t"/>
                      <a:r>
                        <a:rPr lang="en-US" sz="1200" b="1" i="0" u="none" strike="noStrike" dirty="0" smtClean="0">
                          <a:solidFill>
                            <a:schemeClr val="tx1"/>
                          </a:solidFill>
                          <a:latin typeface="Calibri"/>
                        </a:rPr>
                        <a:t> </a:t>
                      </a:r>
                    </a:p>
                    <a:p>
                      <a:pPr algn="ctr" fontAlgn="t"/>
                      <a:r>
                        <a:rPr lang="en-US" sz="1200" b="1" i="0" u="none" strike="noStrike" dirty="0" smtClean="0">
                          <a:solidFill>
                            <a:schemeClr val="tx1"/>
                          </a:solidFill>
                          <a:latin typeface="Calibri"/>
                        </a:rPr>
                        <a:t> Simple </a:t>
                      </a:r>
                      <a:r>
                        <a:rPr lang="en-US" sz="1200" b="1" i="0" u="none" strike="noStrike" dirty="0">
                          <a:solidFill>
                            <a:schemeClr val="tx1"/>
                          </a:solidFill>
                          <a:latin typeface="Calibri"/>
                        </a:rPr>
                        <a:t>Definition</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bg1"/>
                    </a:solidFill>
                  </a:tcPr>
                </a:tc>
                <a:tc>
                  <a:txBody>
                    <a:bodyPr/>
                    <a:lstStyle/>
                    <a:p>
                      <a:pPr algn="ctr" fontAlgn="t"/>
                      <a:r>
                        <a:rPr lang="en-US" sz="1200" b="1" i="0" u="none" strike="noStrike" dirty="0" smtClean="0">
                          <a:solidFill>
                            <a:schemeClr val="tx1"/>
                          </a:solidFill>
                          <a:latin typeface="Calibri"/>
                        </a:rPr>
                        <a:t> </a:t>
                      </a:r>
                    </a:p>
                    <a:p>
                      <a:pPr algn="ctr" fontAlgn="t"/>
                      <a:r>
                        <a:rPr lang="en-US" sz="1200" b="1" i="0" u="none" strike="noStrike" dirty="0" smtClean="0">
                          <a:solidFill>
                            <a:schemeClr val="tx1"/>
                          </a:solidFill>
                          <a:latin typeface="Calibri"/>
                        </a:rPr>
                        <a:t> SharePoint</a:t>
                      </a:r>
                      <a:r>
                        <a:rPr lang="en-US" sz="1200" b="1" i="0" u="none" strike="noStrike" baseline="0" dirty="0" smtClean="0">
                          <a:solidFill>
                            <a:schemeClr val="tx1"/>
                          </a:solidFill>
                          <a:latin typeface="Calibri"/>
                        </a:rPr>
                        <a:t> Suite</a:t>
                      </a:r>
                      <a:endParaRPr lang="en-US" sz="1200" b="1" i="0" u="none" strike="noStrike" dirty="0">
                        <a:solidFill>
                          <a:schemeClr val="tx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bg1"/>
                    </a:solidFill>
                  </a:tcPr>
                </a:tc>
                <a:tc>
                  <a:txBody>
                    <a:bodyPr/>
                    <a:lstStyle/>
                    <a:p>
                      <a:pPr algn="ctr" fontAlgn="t"/>
                      <a:r>
                        <a:rPr lang="en-US" sz="1200" b="1" i="0" u="none" strike="noStrike" dirty="0" smtClean="0">
                          <a:solidFill>
                            <a:schemeClr val="tx1"/>
                          </a:solidFill>
                          <a:latin typeface="Calibri"/>
                        </a:rPr>
                        <a:t>  </a:t>
                      </a:r>
                    </a:p>
                    <a:p>
                      <a:pPr algn="ctr" fontAlgn="t"/>
                      <a:r>
                        <a:rPr lang="en-US" sz="1200" b="1" i="0" u="none" strike="noStrike" dirty="0" smtClean="0">
                          <a:solidFill>
                            <a:schemeClr val="tx1"/>
                          </a:solidFill>
                          <a:latin typeface="Calibri"/>
                        </a:rPr>
                        <a:t>Microsoft Products</a:t>
                      </a:r>
                      <a:endParaRPr lang="en-US" sz="1200" b="1" i="0" u="none" strike="noStrike" dirty="0">
                        <a:solidFill>
                          <a:schemeClr val="tx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bg1"/>
                    </a:solidFill>
                  </a:tcPr>
                </a:tc>
              </a:tr>
              <a:tr h="374798">
                <a:tc>
                  <a:txBody>
                    <a:bodyPr/>
                    <a:lstStyle/>
                    <a:p>
                      <a:pPr algn="l" fontAlgn="t"/>
                      <a:r>
                        <a:rPr lang="en-US" sz="1100" b="1" i="0" u="none" strike="noStrike" dirty="0" smtClean="0">
                          <a:solidFill>
                            <a:schemeClr val="bg1"/>
                          </a:solidFill>
                          <a:latin typeface="Calibri"/>
                        </a:rPr>
                        <a:t>  Blogs </a:t>
                      </a:r>
                      <a:endParaRPr lang="en-US" sz="1100" b="1"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t"/>
                      <a:r>
                        <a:rPr lang="en-US" sz="1100" b="0" i="0" u="none" strike="noStrike" dirty="0" smtClean="0">
                          <a:solidFill>
                            <a:schemeClr val="bg1"/>
                          </a:solidFill>
                          <a:latin typeface="Calibri"/>
                        </a:rPr>
                        <a:t>  Journal </a:t>
                      </a:r>
                      <a:r>
                        <a:rPr lang="en-US" sz="1100" b="0" i="0" u="none" strike="noStrike" dirty="0">
                          <a:solidFill>
                            <a:schemeClr val="bg1"/>
                          </a:solidFill>
                          <a:latin typeface="Calibri"/>
                        </a:rPr>
                        <a:t>or diary with social </a:t>
                      </a:r>
                      <a:endParaRPr lang="en-US" sz="1100" b="0" i="0" u="none" strike="noStrike" dirty="0" smtClean="0">
                        <a:solidFill>
                          <a:schemeClr val="bg1"/>
                        </a:solidFill>
                        <a:latin typeface="Calibri"/>
                      </a:endParaRPr>
                    </a:p>
                    <a:p>
                      <a:pPr algn="l" fontAlgn="t"/>
                      <a:r>
                        <a:rPr lang="en-US" sz="1100" b="0" i="0" u="none" strike="noStrike" dirty="0" smtClean="0">
                          <a:solidFill>
                            <a:schemeClr val="bg1"/>
                          </a:solidFill>
                          <a:latin typeface="Calibri"/>
                        </a:rPr>
                        <a:t>  collaboration </a:t>
                      </a:r>
                      <a:r>
                        <a:rPr lang="en-US" sz="1100" b="0" i="0" u="none" strike="noStrike" dirty="0">
                          <a:solidFill>
                            <a:schemeClr val="bg1"/>
                          </a:solidFill>
                          <a:latin typeface="Calibri"/>
                        </a:rPr>
                        <a:t>(comments)</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t"/>
                      <a:r>
                        <a:rPr lang="en-US" sz="1100" b="0" i="0" u="none" strike="noStrike" dirty="0">
                          <a:solidFill>
                            <a:schemeClr val="bg1"/>
                          </a:solidFill>
                          <a:latin typeface="Calibri"/>
                        </a:rPr>
                        <a:t>Standard</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t"/>
                      <a:r>
                        <a:rPr lang="en-US" sz="1100" b="0" i="0" u="none" strike="noStrike" dirty="0" smtClean="0">
                          <a:solidFill>
                            <a:schemeClr val="bg1"/>
                          </a:solidFill>
                          <a:latin typeface="Calibri"/>
                        </a:rPr>
                        <a:t>  SharePoint Server. </a:t>
                      </a:r>
                      <a:r>
                        <a:rPr lang="en-US" sz="1100" b="0" i="0" u="none" strike="noStrike" dirty="0">
                          <a:solidFill>
                            <a:schemeClr val="bg1"/>
                          </a:solidFill>
                          <a:latin typeface="Calibri"/>
                        </a:rPr>
                        <a:t>Word ships with a Blog "post" </a:t>
                      </a:r>
                      <a:endParaRPr lang="en-US" sz="1100" b="0" i="0" u="none" strike="noStrike" dirty="0" smtClean="0">
                        <a:solidFill>
                          <a:schemeClr val="bg1"/>
                        </a:solidFill>
                        <a:latin typeface="Calibri"/>
                      </a:endParaRPr>
                    </a:p>
                    <a:p>
                      <a:pPr algn="l" fontAlgn="t"/>
                      <a:r>
                        <a:rPr lang="en-US" sz="1100" b="0" i="0" u="none" strike="noStrike" dirty="0" smtClean="0">
                          <a:solidFill>
                            <a:schemeClr val="bg1"/>
                          </a:solidFill>
                          <a:latin typeface="Calibri"/>
                        </a:rPr>
                        <a:t>  template</a:t>
                      </a:r>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87400">
                <a:tc>
                  <a:txBody>
                    <a:bodyPr/>
                    <a:lstStyle/>
                    <a:p>
                      <a:pPr algn="l" fontAlgn="t"/>
                      <a:r>
                        <a:rPr lang="en-US" sz="1100" b="1" i="0" u="none" strike="noStrike" dirty="0" smtClean="0">
                          <a:solidFill>
                            <a:schemeClr val="tx1"/>
                          </a:solidFill>
                          <a:latin typeface="Calibri"/>
                        </a:rPr>
                        <a:t>  Wikis </a:t>
                      </a:r>
                      <a:endParaRPr lang="en-US" sz="1100" b="1" i="0" u="none" strike="noStrike" dirty="0">
                        <a:solidFill>
                          <a:schemeClr val="tx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smtClean="0">
                          <a:solidFill>
                            <a:schemeClr val="tx1"/>
                          </a:solidFill>
                          <a:latin typeface="Calibri"/>
                        </a:rPr>
                        <a:t>  Collaborative </a:t>
                      </a:r>
                      <a:r>
                        <a:rPr lang="en-US" sz="1100" b="0" i="0" u="none" strike="noStrike" dirty="0">
                          <a:solidFill>
                            <a:schemeClr val="tx1"/>
                          </a:solidFill>
                          <a:latin typeface="Calibri"/>
                        </a:rPr>
                        <a:t>authoring </a:t>
                      </a:r>
                      <a:r>
                        <a:rPr lang="en-US" sz="1100" b="0" i="0" u="none" strike="noStrike" dirty="0" smtClean="0">
                          <a:solidFill>
                            <a:schemeClr val="tx1"/>
                          </a:solidFill>
                          <a:latin typeface="Calibri"/>
                        </a:rPr>
                        <a:t>&amp;editing</a:t>
                      </a:r>
                      <a:endParaRPr lang="en-US" sz="1100" b="0" i="0" u="none" strike="noStrike" dirty="0">
                        <a:solidFill>
                          <a:schemeClr val="tx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tx1"/>
                          </a:solidFill>
                          <a:latin typeface="Calibri"/>
                        </a:rPr>
                        <a:t>Standard</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smtClean="0">
                          <a:solidFill>
                            <a:schemeClr val="tx1"/>
                          </a:solidFill>
                          <a:latin typeface="Calibri"/>
                        </a:rPr>
                        <a:t>  SharePoint </a:t>
                      </a:r>
                      <a:r>
                        <a:rPr lang="en-US" sz="1100" b="0" i="0" u="none" strike="noStrike" dirty="0">
                          <a:solidFill>
                            <a:schemeClr val="tx1"/>
                          </a:solidFill>
                          <a:latin typeface="Calibri"/>
                        </a:rPr>
                        <a:t>Server</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654">
                <a:tc>
                  <a:txBody>
                    <a:bodyPr/>
                    <a:lstStyle/>
                    <a:p>
                      <a:pPr algn="l" fontAlgn="t"/>
                      <a:r>
                        <a:rPr lang="en-US" sz="1100" b="1" i="0" u="none" strike="noStrike" dirty="0" smtClean="0">
                          <a:solidFill>
                            <a:schemeClr val="bg1"/>
                          </a:solidFill>
                          <a:latin typeface="Calibri"/>
                        </a:rPr>
                        <a:t>  Video </a:t>
                      </a:r>
                      <a:r>
                        <a:rPr lang="en-US" sz="1100" b="1" i="0" u="none" strike="noStrike" dirty="0">
                          <a:solidFill>
                            <a:schemeClr val="bg1"/>
                          </a:solidFill>
                          <a:latin typeface="Calibri"/>
                        </a:rPr>
                        <a:t>Sharing </a:t>
                      </a:r>
                      <a:r>
                        <a:rPr lang="en-US" sz="1100" b="1" i="0" u="none" strike="noStrike" dirty="0" smtClean="0">
                          <a:solidFill>
                            <a:schemeClr val="bg1"/>
                          </a:solidFill>
                          <a:latin typeface="Calibri"/>
                        </a:rPr>
                        <a:t>&amp; Multimedia</a:t>
                      </a:r>
                      <a:r>
                        <a:rPr lang="en-US" sz="1100" b="1" i="0" u="none" strike="noStrike" baseline="0" dirty="0" smtClean="0">
                          <a:solidFill>
                            <a:schemeClr val="bg1"/>
                          </a:solidFill>
                          <a:latin typeface="Calibri"/>
                        </a:rPr>
                        <a:t> </a:t>
                      </a:r>
                      <a:endParaRPr lang="en-US" sz="1100" b="1"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100" b="0" i="0" u="none" strike="noStrike" dirty="0" smtClean="0">
                          <a:solidFill>
                            <a:schemeClr val="bg1"/>
                          </a:solidFill>
                          <a:latin typeface="Calibri"/>
                        </a:rPr>
                        <a:t>  Videos</a:t>
                      </a:r>
                      <a:r>
                        <a:rPr lang="en-US" sz="1100" b="0" i="0" u="none" strike="noStrike" dirty="0">
                          <a:solidFill>
                            <a:schemeClr val="bg1"/>
                          </a:solidFill>
                          <a:latin typeface="Calibri"/>
                        </a:rPr>
                        <a:t>, images and audio libraries </a:t>
                      </a:r>
                      <a:r>
                        <a:rPr lang="en-US" sz="1100" b="0" i="0" u="none" strike="noStrike" dirty="0" smtClean="0">
                          <a:solidFill>
                            <a:schemeClr val="bg1"/>
                          </a:solidFill>
                          <a:latin typeface="Calibri"/>
                        </a:rPr>
                        <a:t>  </a:t>
                      </a:r>
                    </a:p>
                    <a:p>
                      <a:pPr algn="l" fontAlgn="t"/>
                      <a:r>
                        <a:rPr lang="en-US" sz="1100" b="0" i="0" u="none" strike="noStrike" dirty="0" smtClean="0">
                          <a:solidFill>
                            <a:schemeClr val="bg1"/>
                          </a:solidFill>
                          <a:latin typeface="Calibri"/>
                        </a:rPr>
                        <a:t>  (</a:t>
                      </a:r>
                      <a:r>
                        <a:rPr lang="en-US" sz="1100" b="0" i="0" u="none" strike="noStrike" dirty="0">
                          <a:solidFill>
                            <a:schemeClr val="bg1"/>
                          </a:solidFill>
                          <a:latin typeface="Calibri"/>
                        </a:rPr>
                        <a:t>YouTube, </a:t>
                      </a:r>
                      <a:r>
                        <a:rPr lang="en-US" sz="1100" b="0" i="0" u="none" strike="noStrike" dirty="0" smtClean="0">
                          <a:solidFill>
                            <a:schemeClr val="bg1"/>
                          </a:solidFill>
                          <a:latin typeface="Calibri"/>
                        </a:rPr>
                        <a:t>Soapbox…)</a:t>
                      </a:r>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dirty="0" smtClean="0">
                          <a:solidFill>
                            <a:schemeClr val="bg1"/>
                          </a:solidFill>
                          <a:latin typeface="Calibri"/>
                        </a:rPr>
                        <a:t>Standard </a:t>
                      </a:r>
                      <a:r>
                        <a:rPr lang="en-US" sz="1100" b="0" i="0" u="none" strike="noStrike" dirty="0">
                          <a:solidFill>
                            <a:schemeClr val="bg1"/>
                          </a:solidFill>
                          <a:latin typeface="Calibri"/>
                        </a:rPr>
                        <a:t>w/ </a:t>
                      </a:r>
                      <a:r>
                        <a:rPr lang="en-US" sz="1100" b="0" i="0" u="none" strike="noStrike" dirty="0" smtClean="0">
                          <a:solidFill>
                            <a:schemeClr val="bg1"/>
                          </a:solidFill>
                          <a:latin typeface="Calibri"/>
                        </a:rPr>
                        <a:t>IMM</a:t>
                      </a:r>
                    </a:p>
                    <a:p>
                      <a:pPr algn="ctr" fontAlgn="t"/>
                      <a:r>
                        <a:rPr lang="en-US" sz="1100" b="0" i="0" u="none" strike="noStrike" dirty="0" smtClean="0">
                          <a:solidFill>
                            <a:schemeClr val="bg1"/>
                          </a:solidFill>
                          <a:latin typeface="Calibri"/>
                        </a:rPr>
                        <a:t>ESP for SharePoint</a:t>
                      </a:r>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100" b="0" i="0" u="none" strike="noStrike" dirty="0">
                          <a:solidFill>
                            <a:schemeClr val="bg1"/>
                          </a:solidFill>
                          <a:latin typeface="Calibri"/>
                        </a:rPr>
                        <a:t> </a:t>
                      </a:r>
                      <a:r>
                        <a:rPr lang="en-US" sz="1100" b="0" i="0" u="none" strike="noStrike" dirty="0" smtClean="0">
                          <a:solidFill>
                            <a:schemeClr val="bg1"/>
                          </a:solidFill>
                          <a:latin typeface="Calibri"/>
                        </a:rPr>
                        <a:t> Interactive </a:t>
                      </a:r>
                      <a:r>
                        <a:rPr lang="en-US" sz="1100" b="0" i="0" u="none" strike="noStrike" dirty="0">
                          <a:solidFill>
                            <a:schemeClr val="bg1"/>
                          </a:solidFill>
                          <a:latin typeface="Calibri"/>
                        </a:rPr>
                        <a:t>Media Manager for </a:t>
                      </a:r>
                      <a:r>
                        <a:rPr lang="en-US" sz="1100" b="0" i="0" u="none" strike="noStrike" dirty="0" smtClean="0">
                          <a:solidFill>
                            <a:schemeClr val="bg1"/>
                          </a:solidFill>
                          <a:latin typeface="Calibri"/>
                        </a:rPr>
                        <a:t>SharePoint </a:t>
                      </a:r>
                      <a:r>
                        <a:rPr lang="en-US" sz="1100" b="0" i="0" u="none" strike="noStrike" dirty="0">
                          <a:solidFill>
                            <a:schemeClr val="bg1"/>
                          </a:solidFill>
                          <a:latin typeface="Calibri"/>
                        </a:rPr>
                        <a:t>Server </a:t>
                      </a:r>
                      <a:r>
                        <a:rPr lang="en-US" sz="1100" b="0" i="0" u="none" strike="noStrike" dirty="0" smtClean="0">
                          <a:solidFill>
                            <a:schemeClr val="bg1"/>
                          </a:solidFill>
                          <a:latin typeface="Calibri"/>
                        </a:rPr>
                        <a:t>or</a:t>
                      </a:r>
                      <a:r>
                        <a:rPr lang="en-US" sz="1100" b="0" i="0" u="none" strike="noStrike" baseline="0" dirty="0" smtClean="0">
                          <a:solidFill>
                            <a:schemeClr val="bg1"/>
                          </a:solidFill>
                          <a:latin typeface="Calibri"/>
                        </a:rPr>
                        <a:t>  </a:t>
                      </a:r>
                      <a:r>
                        <a:rPr lang="en-US" sz="1100" b="0" i="0" u="none" strike="noStrike" dirty="0" smtClean="0">
                          <a:solidFill>
                            <a:schemeClr val="bg1"/>
                          </a:solidFill>
                          <a:latin typeface="Calibri"/>
                        </a:rPr>
                        <a:t>   </a:t>
                      </a:r>
                    </a:p>
                    <a:p>
                      <a:pPr algn="l" fontAlgn="t"/>
                      <a:r>
                        <a:rPr lang="en-US" sz="1100" b="0" i="0" u="none" strike="noStrike" dirty="0" smtClean="0">
                          <a:solidFill>
                            <a:schemeClr val="bg1"/>
                          </a:solidFill>
                          <a:latin typeface="Calibri"/>
                        </a:rPr>
                        <a:t>  Podcast Kit for SharePoint Server (FREE</a:t>
                      </a:r>
                      <a:r>
                        <a:rPr lang="en-US" sz="1100" b="0" i="0" u="none" strike="noStrike" baseline="0" dirty="0" smtClean="0">
                          <a:solidFill>
                            <a:schemeClr val="bg1"/>
                          </a:solidFill>
                          <a:latin typeface="Calibri"/>
                        </a:rPr>
                        <a:t> Download)</a:t>
                      </a:r>
                      <a:endParaRPr lang="en-US" sz="1100" b="0" i="0" u="none" strike="noStrike" dirty="0" smtClean="0">
                        <a:solidFill>
                          <a:schemeClr val="bg1"/>
                        </a:solidFill>
                        <a:latin typeface="Calibri"/>
                      </a:endParaRPr>
                    </a:p>
                    <a:p>
                      <a:pPr algn="l" fontAlgn="t"/>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7400">
                <a:tc>
                  <a:txBody>
                    <a:bodyPr/>
                    <a:lstStyle/>
                    <a:p>
                      <a:pPr algn="l" fontAlgn="t"/>
                      <a:r>
                        <a:rPr lang="en-US" sz="1100" b="1" i="0" u="none" strike="noStrike" dirty="0" smtClean="0">
                          <a:solidFill>
                            <a:schemeClr val="tx1"/>
                          </a:solidFill>
                          <a:latin typeface="Calibri"/>
                        </a:rPr>
                        <a:t>  Photo-Sharing</a:t>
                      </a:r>
                      <a:endParaRPr lang="en-US" sz="1100" b="1" i="0" u="none" strike="noStrike" dirty="0">
                        <a:solidFill>
                          <a:schemeClr val="tx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smtClean="0">
                          <a:solidFill>
                            <a:schemeClr val="tx1"/>
                          </a:solidFill>
                          <a:latin typeface="Calibri"/>
                        </a:rPr>
                        <a:t>  Photo </a:t>
                      </a:r>
                      <a:r>
                        <a:rPr lang="en-US" sz="1100" b="0" i="0" u="none" strike="noStrike" dirty="0">
                          <a:solidFill>
                            <a:schemeClr val="tx1"/>
                          </a:solidFill>
                          <a:latin typeface="Calibri"/>
                        </a:rPr>
                        <a:t>Libraries</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tx1"/>
                          </a:solidFill>
                          <a:latin typeface="Calibri"/>
                        </a:rPr>
                        <a:t>Standard</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smtClean="0">
                          <a:solidFill>
                            <a:schemeClr val="tx1"/>
                          </a:solidFill>
                          <a:latin typeface="Calibri"/>
                        </a:rPr>
                        <a:t>  SharePoint Server</a:t>
                      </a:r>
                      <a:endParaRPr lang="en-US" sz="1100" b="0" i="0" u="none" strike="noStrike" dirty="0">
                        <a:solidFill>
                          <a:schemeClr val="tx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529">
                <a:tc>
                  <a:txBody>
                    <a:bodyPr/>
                    <a:lstStyle/>
                    <a:p>
                      <a:pPr algn="l" fontAlgn="t"/>
                      <a:r>
                        <a:rPr lang="en-US" sz="1100" b="1" i="0" u="none" strike="noStrike" dirty="0" smtClean="0">
                          <a:solidFill>
                            <a:schemeClr val="bg1"/>
                          </a:solidFill>
                          <a:latin typeface="Calibri"/>
                        </a:rPr>
                        <a:t>  Podcasting</a:t>
                      </a:r>
                      <a:endParaRPr lang="en-US" sz="1100" b="1"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100" b="0" i="0" u="none" strike="noStrike" dirty="0" smtClean="0">
                          <a:solidFill>
                            <a:schemeClr val="bg1"/>
                          </a:solidFill>
                          <a:latin typeface="Calibri"/>
                        </a:rPr>
                        <a:t>  Multimedia </a:t>
                      </a:r>
                      <a:r>
                        <a:rPr lang="en-US" sz="1100" b="0" i="0" u="none" strike="noStrike" dirty="0">
                          <a:solidFill>
                            <a:schemeClr val="bg1"/>
                          </a:solidFill>
                          <a:latin typeface="Calibri"/>
                        </a:rPr>
                        <a:t>content syndicated </a:t>
                      </a:r>
                      <a:endParaRPr lang="en-US" sz="1100" b="0" i="0" u="none" strike="noStrike" dirty="0" smtClean="0">
                        <a:solidFill>
                          <a:schemeClr val="bg1"/>
                        </a:solidFill>
                        <a:latin typeface="Calibri"/>
                      </a:endParaRPr>
                    </a:p>
                    <a:p>
                      <a:pPr algn="l" fontAlgn="t"/>
                      <a:r>
                        <a:rPr lang="en-US" sz="1100" b="0" i="0" u="none" strike="noStrike" dirty="0" smtClean="0">
                          <a:solidFill>
                            <a:schemeClr val="bg1"/>
                          </a:solidFill>
                          <a:latin typeface="Calibri"/>
                        </a:rPr>
                        <a:t>  out </a:t>
                      </a:r>
                      <a:r>
                        <a:rPr lang="en-US" sz="1100" b="0" i="0" u="none" strike="noStrike" dirty="0">
                          <a:solidFill>
                            <a:schemeClr val="bg1"/>
                          </a:solidFill>
                          <a:latin typeface="Calibri"/>
                        </a:rPr>
                        <a:t>for use on MP3 </a:t>
                      </a:r>
                      <a:r>
                        <a:rPr lang="en-US" sz="1100" b="0" i="0" u="none" strike="noStrike" dirty="0" smtClean="0">
                          <a:solidFill>
                            <a:schemeClr val="bg1"/>
                          </a:solidFill>
                          <a:latin typeface="Calibri"/>
                        </a:rPr>
                        <a:t>players</a:t>
                      </a:r>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dirty="0">
                          <a:solidFill>
                            <a:schemeClr val="bg1"/>
                          </a:solidFill>
                          <a:latin typeface="Calibri"/>
                        </a:rPr>
                        <a:t>Standard</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100" b="0" i="0" u="none" strike="noStrike" dirty="0" smtClean="0">
                          <a:solidFill>
                            <a:schemeClr val="bg1"/>
                          </a:solidFill>
                          <a:latin typeface="Calibri"/>
                        </a:rPr>
                        <a:t>  Podcast </a:t>
                      </a:r>
                      <a:r>
                        <a:rPr lang="en-US" sz="1100" b="0" i="0" u="none" strike="noStrike" dirty="0">
                          <a:solidFill>
                            <a:schemeClr val="bg1"/>
                          </a:solidFill>
                          <a:latin typeface="Calibri"/>
                        </a:rPr>
                        <a:t>Kit for </a:t>
                      </a:r>
                      <a:r>
                        <a:rPr lang="en-US" sz="1100" b="0" i="0" u="none" strike="noStrike" dirty="0" smtClean="0">
                          <a:solidFill>
                            <a:schemeClr val="bg1"/>
                          </a:solidFill>
                          <a:latin typeface="Calibri"/>
                        </a:rPr>
                        <a:t>SharePoint Server (FREE</a:t>
                      </a:r>
                      <a:r>
                        <a:rPr lang="en-US" sz="1100" b="0" i="0" u="none" strike="noStrike" baseline="0" dirty="0" smtClean="0">
                          <a:solidFill>
                            <a:schemeClr val="bg1"/>
                          </a:solidFill>
                          <a:latin typeface="Calibri"/>
                        </a:rPr>
                        <a:t> Download)</a:t>
                      </a:r>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3188">
                <a:tc>
                  <a:txBody>
                    <a:bodyPr/>
                    <a:lstStyle/>
                    <a:p>
                      <a:pPr algn="l" fontAlgn="t"/>
                      <a:r>
                        <a:rPr lang="en-US" sz="1100" b="1" i="0" u="none" strike="noStrike" dirty="0" smtClean="0">
                          <a:solidFill>
                            <a:schemeClr val="tx1"/>
                          </a:solidFill>
                          <a:latin typeface="Calibri"/>
                        </a:rPr>
                        <a:t>  Virtual </a:t>
                      </a:r>
                      <a:r>
                        <a:rPr lang="en-US" sz="1100" b="1" i="0" u="none" strike="noStrike" dirty="0">
                          <a:solidFill>
                            <a:schemeClr val="tx1"/>
                          </a:solidFill>
                          <a:latin typeface="Calibri"/>
                        </a:rPr>
                        <a:t>Worlds</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smtClean="0">
                          <a:solidFill>
                            <a:schemeClr val="tx1"/>
                          </a:solidFill>
                          <a:latin typeface="Calibri"/>
                        </a:rPr>
                        <a:t>  Simulation </a:t>
                      </a:r>
                      <a:r>
                        <a:rPr lang="en-US" sz="1100" b="0" i="0" u="none" strike="noStrike" dirty="0">
                          <a:solidFill>
                            <a:schemeClr val="tx1"/>
                          </a:solidFill>
                          <a:latin typeface="Calibri"/>
                        </a:rPr>
                        <a:t>of environments and </a:t>
                      </a:r>
                      <a:r>
                        <a:rPr lang="en-US" sz="1100" b="0" i="0" u="none" strike="noStrike" dirty="0" smtClean="0">
                          <a:solidFill>
                            <a:schemeClr val="tx1"/>
                          </a:solidFill>
                          <a:latin typeface="Calibri"/>
                        </a:rPr>
                        <a:t>   </a:t>
                      </a:r>
                    </a:p>
                    <a:p>
                      <a:pPr algn="l" fontAlgn="t"/>
                      <a:r>
                        <a:rPr lang="en-US" sz="1100" b="0" i="0" u="none" strike="noStrike" dirty="0" smtClean="0">
                          <a:solidFill>
                            <a:schemeClr val="tx1"/>
                          </a:solidFill>
                          <a:latin typeface="Calibri"/>
                        </a:rPr>
                        <a:t>  people </a:t>
                      </a:r>
                      <a:r>
                        <a:rPr lang="en-US" sz="1100" b="0" i="0" u="none" strike="noStrike" dirty="0">
                          <a:solidFill>
                            <a:schemeClr val="tx1"/>
                          </a:solidFill>
                          <a:latin typeface="Calibri"/>
                        </a:rPr>
                        <a:t>(Second Life)</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tx1"/>
                          </a:solidFill>
                          <a:latin typeface="Calibri"/>
                        </a:rPr>
                        <a:t>N/A</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smtClean="0">
                          <a:solidFill>
                            <a:schemeClr val="tx1"/>
                          </a:solidFill>
                          <a:latin typeface="Calibri"/>
                        </a:rPr>
                        <a:t>  Microsoft </a:t>
                      </a:r>
                      <a:r>
                        <a:rPr lang="en-US" sz="1100" b="0" i="0" u="none" strike="noStrike" dirty="0">
                          <a:solidFill>
                            <a:schemeClr val="tx1"/>
                          </a:solidFill>
                          <a:latin typeface="Calibri"/>
                        </a:rPr>
                        <a:t>Enterprise Simulation Platform- </a:t>
                      </a:r>
                      <a:r>
                        <a:rPr lang="en-US" sz="1100" b="0" i="0" u="none" strike="noStrike" dirty="0" smtClean="0">
                          <a:solidFill>
                            <a:schemeClr val="tx1"/>
                          </a:solidFill>
                          <a:latin typeface="Calibri"/>
                        </a:rPr>
                        <a:t>Xbox</a:t>
                      </a:r>
                      <a:r>
                        <a:rPr lang="en-US" sz="1100" b="0" i="0" u="none" strike="noStrike" baseline="0" dirty="0" smtClean="0">
                          <a:solidFill>
                            <a:schemeClr val="tx1"/>
                          </a:solidFill>
                          <a:latin typeface="Calibri"/>
                        </a:rPr>
                        <a:t> 360</a:t>
                      </a:r>
                      <a:endParaRPr lang="en-US" sz="1100" b="0" i="0" u="none" strike="noStrike" dirty="0">
                        <a:solidFill>
                          <a:schemeClr val="tx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00">
                <a:tc>
                  <a:txBody>
                    <a:bodyPr/>
                    <a:lstStyle/>
                    <a:p>
                      <a:pPr algn="l" fontAlgn="t"/>
                      <a:r>
                        <a:rPr lang="en-US" sz="1100" b="1" i="0" u="none" strike="noStrike" dirty="0" smtClean="0">
                          <a:solidFill>
                            <a:schemeClr val="bg1"/>
                          </a:solidFill>
                          <a:latin typeface="Calibri"/>
                        </a:rPr>
                        <a:t>  Social </a:t>
                      </a:r>
                      <a:r>
                        <a:rPr lang="en-US" sz="1100" b="1" i="0" u="none" strike="noStrike" dirty="0">
                          <a:solidFill>
                            <a:schemeClr val="bg1"/>
                          </a:solidFill>
                          <a:latin typeface="Calibri"/>
                        </a:rPr>
                        <a:t>Networking Sites</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100" b="0" i="0" u="none" strike="noStrike" dirty="0" smtClean="0">
                          <a:solidFill>
                            <a:schemeClr val="bg1"/>
                          </a:solidFill>
                          <a:latin typeface="Calibri"/>
                        </a:rPr>
                        <a:t>  Connecting </a:t>
                      </a:r>
                      <a:r>
                        <a:rPr lang="en-US" sz="1100" b="0" i="0" u="none" strike="noStrike" dirty="0">
                          <a:solidFill>
                            <a:schemeClr val="bg1"/>
                          </a:solidFill>
                          <a:latin typeface="Calibri"/>
                        </a:rPr>
                        <a:t>people globally</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a:solidFill>
                            <a:schemeClr val="bg1"/>
                          </a:solidFill>
                          <a:latin typeface="Calibri"/>
                        </a:rPr>
                        <a:t>Standard</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100" b="0" i="0" u="none" strike="noStrike" dirty="0" smtClean="0">
                          <a:solidFill>
                            <a:schemeClr val="bg1"/>
                          </a:solidFill>
                          <a:latin typeface="Calibri"/>
                        </a:rPr>
                        <a:t>  SharePoint Server People and Expertise</a:t>
                      </a:r>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4870">
                <a:tc>
                  <a:txBody>
                    <a:bodyPr/>
                    <a:lstStyle/>
                    <a:p>
                      <a:pPr algn="l" fontAlgn="t"/>
                      <a:r>
                        <a:rPr lang="en-US" sz="1100" b="1" i="0" u="none" strike="noStrike" dirty="0" smtClean="0">
                          <a:solidFill>
                            <a:schemeClr val="tx1"/>
                          </a:solidFill>
                          <a:latin typeface="Calibri"/>
                        </a:rPr>
                        <a:t>  Syndicated </a:t>
                      </a:r>
                      <a:r>
                        <a:rPr lang="en-US" sz="1100" b="1" i="0" u="none" strike="noStrike" dirty="0">
                          <a:solidFill>
                            <a:schemeClr val="tx1"/>
                          </a:solidFill>
                          <a:latin typeface="Calibri"/>
                        </a:rPr>
                        <a:t>web Feeds (RSS)</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smtClean="0">
                          <a:solidFill>
                            <a:schemeClr val="tx1"/>
                          </a:solidFill>
                          <a:latin typeface="Calibri"/>
                        </a:rPr>
                        <a:t>  Automated </a:t>
                      </a:r>
                      <a:r>
                        <a:rPr lang="en-US" sz="1100" b="0" i="0" u="none" strike="noStrike" dirty="0">
                          <a:solidFill>
                            <a:schemeClr val="tx1"/>
                          </a:solidFill>
                          <a:latin typeface="Calibri"/>
                        </a:rPr>
                        <a:t>notifications of </a:t>
                      </a:r>
                      <a:endParaRPr lang="en-US" sz="1100" b="0" i="0" u="none" strike="noStrike" dirty="0" smtClean="0">
                        <a:solidFill>
                          <a:schemeClr val="tx1"/>
                        </a:solidFill>
                        <a:latin typeface="Calibri"/>
                      </a:endParaRPr>
                    </a:p>
                    <a:p>
                      <a:pPr algn="l" fontAlgn="t"/>
                      <a:r>
                        <a:rPr lang="en-US" sz="1100" b="0" i="0" u="none" strike="noStrike" dirty="0" smtClean="0">
                          <a:solidFill>
                            <a:schemeClr val="tx1"/>
                          </a:solidFill>
                          <a:latin typeface="Calibri"/>
                        </a:rPr>
                        <a:t>  frequently </a:t>
                      </a:r>
                      <a:r>
                        <a:rPr lang="en-US" sz="1100" b="0" i="0" u="none" strike="noStrike" dirty="0">
                          <a:solidFill>
                            <a:schemeClr val="tx1"/>
                          </a:solidFill>
                          <a:latin typeface="Calibri"/>
                        </a:rPr>
                        <a:t>updated content </a:t>
                      </a:r>
                      <a:r>
                        <a:rPr lang="en-US" sz="1100" b="0" i="0" u="none" strike="noStrike" dirty="0" smtClean="0">
                          <a:solidFill>
                            <a:schemeClr val="tx1"/>
                          </a:solidFill>
                          <a:latin typeface="Calibri"/>
                        </a:rPr>
                        <a:t>(RSS)</a:t>
                      </a:r>
                      <a:endParaRPr lang="en-US" sz="1100" b="0" i="0" u="none" strike="noStrike" dirty="0">
                        <a:solidFill>
                          <a:schemeClr val="tx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tx1"/>
                          </a:solidFill>
                          <a:latin typeface="Calibri"/>
                        </a:rPr>
                        <a:t>Standard</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smtClean="0">
                          <a:solidFill>
                            <a:schemeClr val="tx1"/>
                          </a:solidFill>
                          <a:latin typeface="Calibri"/>
                        </a:rPr>
                        <a:t>  SharePoint Server (Search</a:t>
                      </a:r>
                      <a:r>
                        <a:rPr lang="en-US" sz="1100" b="0" i="0" u="none" strike="noStrike" baseline="0" dirty="0" smtClean="0">
                          <a:solidFill>
                            <a:schemeClr val="tx1"/>
                          </a:solidFill>
                          <a:latin typeface="Calibri"/>
                        </a:rPr>
                        <a:t> and  all Lists)</a:t>
                      </a:r>
                      <a:endParaRPr lang="en-US" sz="1100" b="0" i="0" u="none" strike="noStrike" dirty="0">
                        <a:solidFill>
                          <a:schemeClr val="tx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0738">
                <a:tc>
                  <a:txBody>
                    <a:bodyPr/>
                    <a:lstStyle/>
                    <a:p>
                      <a:pPr algn="l" fontAlgn="t"/>
                      <a:r>
                        <a:rPr lang="en-US" sz="1100" b="1" i="0" u="none" strike="noStrike" dirty="0" smtClean="0">
                          <a:solidFill>
                            <a:schemeClr val="bg1"/>
                          </a:solidFill>
                          <a:latin typeface="Calibri"/>
                        </a:rPr>
                        <a:t>  </a:t>
                      </a:r>
                      <a:r>
                        <a:rPr lang="en-US" sz="1100" b="1" i="0" u="none" strike="noStrike" dirty="0" err="1" smtClean="0">
                          <a:solidFill>
                            <a:schemeClr val="bg1"/>
                          </a:solidFill>
                          <a:latin typeface="Calibri"/>
                        </a:rPr>
                        <a:t>Mashups</a:t>
                      </a:r>
                      <a:endParaRPr lang="en-US" sz="1100" b="1"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t"/>
                      <a:r>
                        <a:rPr lang="en-US" sz="1100" b="0" i="0" u="none" strike="noStrike" dirty="0" smtClean="0">
                          <a:solidFill>
                            <a:schemeClr val="bg1"/>
                          </a:solidFill>
                          <a:latin typeface="Calibri"/>
                        </a:rPr>
                        <a:t>  Combine </a:t>
                      </a:r>
                      <a:r>
                        <a:rPr lang="en-US" sz="1100" b="0" i="0" u="none" strike="noStrike" dirty="0">
                          <a:solidFill>
                            <a:schemeClr val="bg1"/>
                          </a:solidFill>
                          <a:latin typeface="Calibri"/>
                        </a:rPr>
                        <a:t>content from multiple </a:t>
                      </a:r>
                      <a:endParaRPr lang="en-US" sz="1100" b="0" i="0" u="none" strike="noStrike" dirty="0" smtClean="0">
                        <a:solidFill>
                          <a:schemeClr val="bg1"/>
                        </a:solidFill>
                        <a:latin typeface="Calibri"/>
                      </a:endParaRPr>
                    </a:p>
                    <a:p>
                      <a:pPr algn="l" fontAlgn="t"/>
                      <a:r>
                        <a:rPr lang="en-US" sz="1100" b="0" i="0" u="none" strike="noStrike" dirty="0" smtClean="0">
                          <a:solidFill>
                            <a:schemeClr val="bg1"/>
                          </a:solidFill>
                          <a:latin typeface="Calibri"/>
                        </a:rPr>
                        <a:t>  sources </a:t>
                      </a:r>
                      <a:r>
                        <a:rPr lang="en-US" sz="1100" b="0" i="0" u="none" strike="noStrike" dirty="0">
                          <a:solidFill>
                            <a:schemeClr val="bg1"/>
                          </a:solidFill>
                          <a:latin typeface="Calibri"/>
                        </a:rPr>
                        <a:t>from an integrated </a:t>
                      </a:r>
                      <a:endParaRPr lang="en-US" sz="1100" b="0" i="0" u="none" strike="noStrike" dirty="0" smtClean="0">
                        <a:solidFill>
                          <a:schemeClr val="bg1"/>
                        </a:solidFill>
                        <a:latin typeface="Calibri"/>
                      </a:endParaRPr>
                    </a:p>
                    <a:p>
                      <a:pPr algn="l" fontAlgn="t"/>
                      <a:r>
                        <a:rPr lang="en-US" sz="1100" b="0" i="0" u="none" strike="noStrike" dirty="0" smtClean="0">
                          <a:solidFill>
                            <a:schemeClr val="bg1"/>
                          </a:solidFill>
                          <a:latin typeface="Calibri"/>
                        </a:rPr>
                        <a:t>  experience</a:t>
                      </a:r>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t"/>
                      <a:r>
                        <a:rPr lang="en-US" sz="1100" b="0" i="0" u="none" strike="noStrike" dirty="0" smtClean="0">
                          <a:solidFill>
                            <a:schemeClr val="bg1"/>
                          </a:solidFill>
                          <a:latin typeface="Calibri"/>
                        </a:rPr>
                        <a:t>Core Windows</a:t>
                      </a:r>
                    </a:p>
                    <a:p>
                      <a:pPr algn="ctr" fontAlgn="t"/>
                      <a:endParaRPr lang="en-US" sz="1100" b="0" i="0" u="none" strike="noStrike" dirty="0" smtClean="0">
                        <a:solidFill>
                          <a:schemeClr val="bg1"/>
                        </a:solidFill>
                        <a:latin typeface="Calibri"/>
                      </a:endParaRPr>
                    </a:p>
                    <a:p>
                      <a:pPr algn="ctr" fontAlgn="t"/>
                      <a:r>
                        <a:rPr lang="en-US" sz="1100" b="0" i="0" u="none" strike="noStrike" dirty="0" err="1" smtClean="0">
                          <a:solidFill>
                            <a:schemeClr val="bg1"/>
                          </a:solidFill>
                          <a:latin typeface="Calibri"/>
                        </a:rPr>
                        <a:t>JackBe</a:t>
                      </a:r>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t"/>
                      <a:r>
                        <a:rPr lang="en-US" sz="1100" b="0" i="0" u="none" strike="noStrike" dirty="0" smtClean="0">
                          <a:solidFill>
                            <a:schemeClr val="bg1"/>
                          </a:solidFill>
                          <a:latin typeface="Calibri"/>
                        </a:rPr>
                        <a:t>  SharePoint </a:t>
                      </a:r>
                      <a:r>
                        <a:rPr lang="en-US" sz="1100" b="0" i="0" u="none" strike="noStrike" dirty="0">
                          <a:solidFill>
                            <a:schemeClr val="bg1"/>
                          </a:solidFill>
                          <a:latin typeface="Calibri"/>
                        </a:rPr>
                        <a:t>Server provides web parts for </a:t>
                      </a:r>
                      <a:endParaRPr lang="en-US" sz="1100" b="0" i="0" u="none" strike="noStrike" dirty="0" smtClean="0">
                        <a:solidFill>
                          <a:schemeClr val="bg1"/>
                        </a:solidFill>
                        <a:latin typeface="Calibri"/>
                      </a:endParaRPr>
                    </a:p>
                    <a:p>
                      <a:pPr algn="l" fontAlgn="t"/>
                      <a:r>
                        <a:rPr lang="en-US" sz="1100" b="0" i="0" u="none" strike="noStrike" dirty="0" smtClean="0">
                          <a:solidFill>
                            <a:schemeClr val="bg1"/>
                          </a:solidFill>
                          <a:latin typeface="Calibri"/>
                        </a:rPr>
                        <a:t>  visualization </a:t>
                      </a:r>
                      <a:r>
                        <a:rPr lang="en-US" sz="1100" b="0" i="0" u="none" strike="noStrike" dirty="0">
                          <a:solidFill>
                            <a:schemeClr val="bg1"/>
                          </a:solidFill>
                          <a:latin typeface="Calibri"/>
                        </a:rPr>
                        <a:t>of data from the Business Data Catalog </a:t>
                      </a:r>
                      <a:endParaRPr lang="en-US" sz="1100" b="0" i="0" u="none" strike="noStrike" dirty="0" smtClean="0">
                        <a:solidFill>
                          <a:schemeClr val="bg1"/>
                        </a:solidFill>
                        <a:latin typeface="Calibri"/>
                      </a:endParaRPr>
                    </a:p>
                    <a:p>
                      <a:pPr algn="l" fontAlgn="t"/>
                      <a:r>
                        <a:rPr lang="en-US" sz="1100" b="0" i="0" u="none" strike="noStrike" dirty="0" smtClean="0">
                          <a:solidFill>
                            <a:schemeClr val="bg1"/>
                          </a:solidFill>
                          <a:latin typeface="Calibri"/>
                        </a:rPr>
                        <a:t>  connector,</a:t>
                      </a:r>
                      <a:r>
                        <a:rPr lang="en-US" sz="1100" b="0" i="0" u="none" strike="noStrike" baseline="0" dirty="0" smtClean="0">
                          <a:solidFill>
                            <a:schemeClr val="bg1"/>
                          </a:solidFill>
                          <a:latin typeface="Calibri"/>
                        </a:rPr>
                        <a:t> </a:t>
                      </a:r>
                      <a:r>
                        <a:rPr lang="en-US" sz="1100" b="0" i="0" u="none" strike="noStrike" dirty="0" smtClean="0">
                          <a:solidFill>
                            <a:schemeClr val="bg1"/>
                          </a:solidFill>
                          <a:latin typeface="Calibri"/>
                        </a:rPr>
                        <a:t>XML </a:t>
                      </a:r>
                      <a:r>
                        <a:rPr lang="en-US" sz="1100" b="0" i="0" u="none" strike="noStrike" dirty="0" err="1" smtClean="0">
                          <a:solidFill>
                            <a:schemeClr val="bg1"/>
                          </a:solidFill>
                          <a:latin typeface="Calibri"/>
                        </a:rPr>
                        <a:t>Mash</a:t>
                      </a:r>
                      <a:r>
                        <a:rPr lang="en-US" sz="1100" b="0" i="0" u="none" strike="noStrike" baseline="0" dirty="0" err="1" smtClean="0">
                          <a:solidFill>
                            <a:schemeClr val="bg1"/>
                          </a:solidFill>
                          <a:latin typeface="Calibri"/>
                        </a:rPr>
                        <a:t>up</a:t>
                      </a:r>
                      <a:r>
                        <a:rPr lang="en-US" sz="1100" b="0" i="0" u="none" strike="noStrike" baseline="0" dirty="0" smtClean="0">
                          <a:solidFill>
                            <a:schemeClr val="bg1"/>
                          </a:solidFill>
                          <a:latin typeface="Calibri"/>
                        </a:rPr>
                        <a:t>,</a:t>
                      </a:r>
                      <a:r>
                        <a:rPr lang="en-US" sz="1100" b="0" i="0" u="none" strike="noStrike" dirty="0" smtClean="0">
                          <a:solidFill>
                            <a:schemeClr val="bg1"/>
                          </a:solidFill>
                          <a:latin typeface="Calibri"/>
                        </a:rPr>
                        <a:t> </a:t>
                      </a:r>
                      <a:r>
                        <a:rPr lang="en-US" sz="1100" b="0" i="0" u="none" strike="noStrike" dirty="0">
                          <a:solidFill>
                            <a:schemeClr val="bg1"/>
                          </a:solidFill>
                          <a:latin typeface="Calibri"/>
                        </a:rPr>
                        <a:t>Visual </a:t>
                      </a:r>
                      <a:r>
                        <a:rPr lang="en-US" sz="1100" b="0" i="0" u="none" strike="noStrike" dirty="0" smtClean="0">
                          <a:solidFill>
                            <a:schemeClr val="bg1"/>
                          </a:solidFill>
                          <a:latin typeface="Calibri"/>
                        </a:rPr>
                        <a:t>Studio,</a:t>
                      </a:r>
                      <a:r>
                        <a:rPr lang="en-US" sz="1100" b="0" i="0" u="none" strike="noStrike" baseline="0" dirty="0" smtClean="0">
                          <a:solidFill>
                            <a:schemeClr val="bg1"/>
                          </a:solidFill>
                          <a:latin typeface="Calibri"/>
                        </a:rPr>
                        <a:t> SharePoint </a:t>
                      </a:r>
                    </a:p>
                    <a:p>
                      <a:pPr algn="l" fontAlgn="t"/>
                      <a:r>
                        <a:rPr lang="en-US" sz="1100" b="0" i="0" u="none" strike="noStrike" baseline="0" dirty="0" smtClean="0">
                          <a:solidFill>
                            <a:schemeClr val="bg1"/>
                          </a:solidFill>
                          <a:latin typeface="Calibri"/>
                        </a:rPr>
                        <a:t>  Designer</a:t>
                      </a:r>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74798">
                <a:tc>
                  <a:txBody>
                    <a:bodyPr/>
                    <a:lstStyle/>
                    <a:p>
                      <a:pPr algn="l" fontAlgn="t"/>
                      <a:r>
                        <a:rPr lang="en-US" sz="1100" b="1" i="0" u="none" strike="noStrike" dirty="0" smtClean="0">
                          <a:solidFill>
                            <a:schemeClr val="tx1"/>
                          </a:solidFill>
                          <a:latin typeface="Calibri"/>
                        </a:rPr>
                        <a:t>  Widgets</a:t>
                      </a:r>
                      <a:r>
                        <a:rPr lang="en-US" sz="1100" b="1" i="0" u="none" strike="noStrike" dirty="0">
                          <a:solidFill>
                            <a:schemeClr val="tx1"/>
                          </a:solidFill>
                          <a:latin typeface="Calibri"/>
                        </a:rPr>
                        <a:t>, Gadgets, Pipes</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smtClean="0">
                          <a:solidFill>
                            <a:schemeClr val="tx1"/>
                          </a:solidFill>
                          <a:latin typeface="Calibri"/>
                        </a:rPr>
                        <a:t>  Small </a:t>
                      </a:r>
                      <a:r>
                        <a:rPr lang="en-US" sz="1100" b="0" i="0" u="none" strike="noStrike" dirty="0">
                          <a:solidFill>
                            <a:schemeClr val="tx1"/>
                          </a:solidFill>
                          <a:latin typeface="Calibri"/>
                        </a:rPr>
                        <a:t>applications and code in </a:t>
                      </a:r>
                      <a:endParaRPr lang="en-US" sz="1100" b="0" i="0" u="none" strike="noStrike" dirty="0" smtClean="0">
                        <a:solidFill>
                          <a:schemeClr val="tx1"/>
                        </a:solidFill>
                        <a:latin typeface="Calibri"/>
                      </a:endParaRPr>
                    </a:p>
                    <a:p>
                      <a:pPr algn="l" fontAlgn="t"/>
                      <a:r>
                        <a:rPr lang="en-US" sz="1100" b="0" i="0" u="none" strike="noStrike" dirty="0" smtClean="0">
                          <a:solidFill>
                            <a:schemeClr val="tx1"/>
                          </a:solidFill>
                          <a:latin typeface="Calibri"/>
                        </a:rPr>
                        <a:t>  Web </a:t>
                      </a:r>
                      <a:r>
                        <a:rPr lang="en-US" sz="1100" b="0" i="0" u="none" strike="noStrike" dirty="0">
                          <a:solidFill>
                            <a:schemeClr val="tx1"/>
                          </a:solidFill>
                          <a:latin typeface="Calibri"/>
                        </a:rPr>
                        <a:t>pages or for desktop use</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tx1"/>
                          </a:solidFill>
                          <a:latin typeface="Calibri"/>
                        </a:rPr>
                        <a:t>Standard</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baseline="0" dirty="0" smtClean="0">
                          <a:solidFill>
                            <a:schemeClr val="tx1"/>
                          </a:solidFill>
                          <a:latin typeface="Calibri"/>
                        </a:rPr>
                        <a:t>  </a:t>
                      </a:r>
                      <a:r>
                        <a:rPr lang="en-US" sz="1100" b="0" i="0" u="none" strike="noStrike" dirty="0" smtClean="0">
                          <a:solidFill>
                            <a:schemeClr val="tx1"/>
                          </a:solidFill>
                          <a:latin typeface="Calibri"/>
                        </a:rPr>
                        <a:t>SharePoint </a:t>
                      </a:r>
                      <a:r>
                        <a:rPr lang="en-US" sz="1100" b="0" i="0" u="none" strike="noStrike" dirty="0">
                          <a:solidFill>
                            <a:schemeClr val="tx1"/>
                          </a:solidFill>
                          <a:latin typeface="Calibri"/>
                        </a:rPr>
                        <a:t>Server Web Parts, Windows Live Gadgets</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798">
                <a:tc>
                  <a:txBody>
                    <a:bodyPr/>
                    <a:lstStyle/>
                    <a:p>
                      <a:pPr algn="l" fontAlgn="t"/>
                      <a:r>
                        <a:rPr lang="en-US" sz="1100" b="1" i="0" u="none" strike="noStrike" dirty="0" smtClean="0">
                          <a:solidFill>
                            <a:schemeClr val="bg1"/>
                          </a:solidFill>
                          <a:latin typeface="Calibri"/>
                        </a:rPr>
                        <a:t>  Social </a:t>
                      </a:r>
                      <a:r>
                        <a:rPr lang="en-US" sz="1100" b="1" i="0" u="none" strike="noStrike" dirty="0">
                          <a:solidFill>
                            <a:schemeClr val="bg1"/>
                          </a:solidFill>
                          <a:latin typeface="Calibri"/>
                        </a:rPr>
                        <a:t>Bookmark and News </a:t>
                      </a:r>
                      <a:r>
                        <a:rPr lang="en-US" sz="1100" b="1" i="0" u="none" strike="noStrike" dirty="0" smtClean="0">
                          <a:solidFill>
                            <a:schemeClr val="bg1"/>
                          </a:solidFill>
                          <a:latin typeface="Calibri"/>
                        </a:rPr>
                        <a:t>  </a:t>
                      </a:r>
                    </a:p>
                    <a:p>
                      <a:pPr algn="l" fontAlgn="t"/>
                      <a:r>
                        <a:rPr lang="en-US" sz="1100" b="1" i="0" u="none" strike="noStrike" dirty="0" smtClean="0">
                          <a:solidFill>
                            <a:schemeClr val="bg1"/>
                          </a:solidFill>
                          <a:latin typeface="Calibri"/>
                        </a:rPr>
                        <a:t>  (Sharing, Tagging) </a:t>
                      </a:r>
                      <a:r>
                        <a:rPr lang="en-US" sz="1100" b="1" i="0" u="none" strike="noStrike" dirty="0">
                          <a:solidFill>
                            <a:schemeClr val="bg1"/>
                          </a:solidFill>
                          <a:latin typeface="Calibri"/>
                        </a:rPr>
                        <a:t>Sites</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t"/>
                      <a:r>
                        <a:rPr lang="en-US" sz="1100" b="0" i="0" u="none" strike="noStrike" dirty="0" smtClean="0">
                          <a:solidFill>
                            <a:schemeClr val="bg1"/>
                          </a:solidFill>
                          <a:latin typeface="Calibri"/>
                        </a:rPr>
                        <a:t>  Ways </a:t>
                      </a:r>
                      <a:r>
                        <a:rPr lang="en-US" sz="1100" b="0" i="0" u="none" strike="noStrike" dirty="0">
                          <a:solidFill>
                            <a:schemeClr val="bg1"/>
                          </a:solidFill>
                          <a:latin typeface="Calibri"/>
                        </a:rPr>
                        <a:t>of sharing content with others</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t"/>
                      <a:r>
                        <a:rPr lang="en-US" sz="1100" b="0" i="0" u="none" strike="noStrike">
                          <a:solidFill>
                            <a:schemeClr val="bg1"/>
                          </a:solidFill>
                          <a:latin typeface="Calibri"/>
                        </a:rPr>
                        <a:t>Standard</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t"/>
                      <a:r>
                        <a:rPr lang="en-US" sz="1100" b="0" i="0" u="none" strike="noStrike" dirty="0" smtClean="0">
                          <a:solidFill>
                            <a:schemeClr val="bg1"/>
                          </a:solidFill>
                          <a:latin typeface="Calibri"/>
                        </a:rPr>
                        <a:t>  SharePoint Server </a:t>
                      </a:r>
                      <a:r>
                        <a:rPr lang="en-US" sz="1100" b="0" i="0" u="none" strike="noStrike" baseline="0" dirty="0" smtClean="0">
                          <a:solidFill>
                            <a:schemeClr val="bg1"/>
                          </a:solidFill>
                          <a:latin typeface="Calibri"/>
                        </a:rPr>
                        <a:t> with Community Kit </a:t>
                      </a:r>
                    </a:p>
                    <a:p>
                      <a:pPr algn="l" fontAlgn="t"/>
                      <a:r>
                        <a:rPr lang="en-US" sz="1100" b="0" i="0" u="none" strike="noStrike" baseline="0" dirty="0" smtClean="0">
                          <a:solidFill>
                            <a:schemeClr val="bg1"/>
                          </a:solidFill>
                          <a:latin typeface="Calibri"/>
                        </a:rPr>
                        <a:t>  (Free Download)</a:t>
                      </a:r>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74798">
                <a:tc>
                  <a:txBody>
                    <a:bodyPr/>
                    <a:lstStyle/>
                    <a:p>
                      <a:pPr algn="l" fontAlgn="t"/>
                      <a:r>
                        <a:rPr lang="en-US" sz="1100" b="1" i="0" u="none" strike="noStrike" dirty="0" smtClean="0">
                          <a:solidFill>
                            <a:srgbClr val="FFFF00"/>
                          </a:solidFill>
                          <a:latin typeface="Calibri"/>
                        </a:rPr>
                        <a:t>  Micro-blogging</a:t>
                      </a:r>
                      <a:r>
                        <a:rPr lang="en-US" sz="1100" b="1" i="0" u="none" strike="noStrike" dirty="0">
                          <a:solidFill>
                            <a:srgbClr val="FFFF00"/>
                          </a:solidFill>
                          <a:latin typeface="Calibri"/>
                        </a:rPr>
                        <a:t>, Presence </a:t>
                      </a:r>
                      <a:endParaRPr lang="en-US" sz="1100" b="1" i="0" u="none" strike="noStrike" dirty="0" smtClean="0">
                        <a:solidFill>
                          <a:srgbClr val="FFFF00"/>
                        </a:solidFill>
                        <a:latin typeface="Calibri"/>
                      </a:endParaRPr>
                    </a:p>
                    <a:p>
                      <a:pPr algn="l" fontAlgn="t"/>
                      <a:r>
                        <a:rPr lang="en-US" sz="1100" b="1" i="0" u="none" strike="noStrike" dirty="0" smtClean="0">
                          <a:solidFill>
                            <a:srgbClr val="FFFF00"/>
                          </a:solidFill>
                          <a:latin typeface="Calibri"/>
                        </a:rPr>
                        <a:t>  Networks</a:t>
                      </a:r>
                      <a:endParaRPr lang="en-US" sz="1100" b="1" i="0" u="none" strike="noStrike" dirty="0">
                        <a:solidFill>
                          <a:srgbClr val="FFFF00"/>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smtClean="0">
                          <a:solidFill>
                            <a:srgbClr val="FFFF00"/>
                          </a:solidFill>
                          <a:latin typeface="Calibri"/>
                        </a:rPr>
                        <a:t>  Form </a:t>
                      </a:r>
                      <a:r>
                        <a:rPr lang="en-US" sz="1100" b="0" i="0" u="none" strike="noStrike" dirty="0">
                          <a:solidFill>
                            <a:srgbClr val="FFFF00"/>
                          </a:solidFill>
                          <a:latin typeface="Calibri"/>
                        </a:rPr>
                        <a:t>of blogging which allows brief </a:t>
                      </a:r>
                      <a:endParaRPr lang="en-US" sz="1100" b="0" i="0" u="none" strike="noStrike" dirty="0" smtClean="0">
                        <a:solidFill>
                          <a:srgbClr val="FFFF00"/>
                        </a:solidFill>
                        <a:latin typeface="Calibri"/>
                      </a:endParaRPr>
                    </a:p>
                    <a:p>
                      <a:pPr algn="l" fontAlgn="t"/>
                      <a:r>
                        <a:rPr lang="en-US" sz="1100" b="0" i="0" u="none" strike="noStrike" dirty="0" smtClean="0">
                          <a:solidFill>
                            <a:srgbClr val="FFFF00"/>
                          </a:solidFill>
                          <a:latin typeface="Calibri"/>
                        </a:rPr>
                        <a:t>  (</a:t>
                      </a:r>
                      <a:r>
                        <a:rPr lang="en-US" sz="1100" b="0" i="0" u="none" strike="noStrike" dirty="0">
                          <a:solidFill>
                            <a:srgbClr val="FFFF00"/>
                          </a:solidFill>
                          <a:latin typeface="Calibri"/>
                        </a:rPr>
                        <a:t>Instant Message size) text updates</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solidFill>
                            <a:srgbClr val="FFFF00"/>
                          </a:solidFill>
                          <a:latin typeface="Calibri"/>
                        </a:rPr>
                        <a:t>Standard</a:t>
                      </a:r>
                      <a:endParaRPr lang="en-US" sz="1100" b="0" i="0" u="none" strike="noStrike" baseline="0" dirty="0" smtClean="0">
                        <a:solidFill>
                          <a:srgbClr val="FFFF00"/>
                        </a:solidFill>
                        <a:latin typeface="Calibri"/>
                      </a:endParaRPr>
                    </a:p>
                    <a:p>
                      <a:pPr algn="ctr" fontAlgn="t"/>
                      <a:r>
                        <a:rPr lang="en-US" sz="1100" b="0" i="0" u="none" strike="noStrike" dirty="0" smtClean="0">
                          <a:solidFill>
                            <a:srgbClr val="FFFF00"/>
                          </a:solidFill>
                          <a:latin typeface="Calibri"/>
                        </a:rPr>
                        <a:t>OCS</a:t>
                      </a:r>
                      <a:endParaRPr lang="en-US" sz="1100" b="0" i="0" u="none" strike="noStrike" dirty="0">
                        <a:solidFill>
                          <a:srgbClr val="FFFF00"/>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baseline="0" dirty="0" smtClean="0">
                          <a:solidFill>
                            <a:srgbClr val="FFFF00"/>
                          </a:solidFill>
                          <a:latin typeface="Calibri"/>
                        </a:rPr>
                        <a:t>  Gov 2.0 Kit</a:t>
                      </a:r>
                    </a:p>
                    <a:p>
                      <a:pPr algn="l" fontAlgn="t"/>
                      <a:r>
                        <a:rPr lang="en-US" sz="1100" b="0" i="0" u="none" strike="noStrike" dirty="0" smtClean="0">
                          <a:solidFill>
                            <a:srgbClr val="FFFF00"/>
                          </a:solidFill>
                          <a:latin typeface="Calibri"/>
                        </a:rPr>
                        <a:t>  Office Communications Server R2</a:t>
                      </a:r>
                      <a:endParaRPr lang="en-US" sz="1100" b="0" i="0" u="none" strike="noStrike" dirty="0">
                        <a:solidFill>
                          <a:srgbClr val="FFFF00"/>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798">
                <a:tc>
                  <a:txBody>
                    <a:bodyPr/>
                    <a:lstStyle/>
                    <a:p>
                      <a:pPr algn="l" fontAlgn="t"/>
                      <a:r>
                        <a:rPr lang="en-US" sz="1100" b="1" i="0" u="none" strike="noStrike" dirty="0" smtClean="0">
                          <a:solidFill>
                            <a:schemeClr val="bg1"/>
                          </a:solidFill>
                          <a:latin typeface="Calibri"/>
                        </a:rPr>
                        <a:t>  Gov 2.0 Data Mining and   </a:t>
                      </a:r>
                      <a:r>
                        <a:rPr lang="en-US" sz="1100" b="1" i="0" u="none" strike="noStrike" baseline="0" dirty="0" smtClean="0">
                          <a:solidFill>
                            <a:schemeClr val="bg1"/>
                          </a:solidFill>
                          <a:latin typeface="Calibri"/>
                        </a:rPr>
                        <a:t>  </a:t>
                      </a:r>
                    </a:p>
                    <a:p>
                      <a:pPr algn="l" fontAlgn="t"/>
                      <a:r>
                        <a:rPr lang="en-US" sz="1100" b="1" i="0" u="none" strike="noStrike" baseline="0" dirty="0" smtClean="0">
                          <a:solidFill>
                            <a:schemeClr val="bg1"/>
                          </a:solidFill>
                          <a:latin typeface="Calibri"/>
                        </a:rPr>
                        <a:t>  </a:t>
                      </a:r>
                      <a:r>
                        <a:rPr lang="en-US" sz="1100" b="1" i="0" u="none" strike="noStrike" dirty="0" smtClean="0">
                          <a:solidFill>
                            <a:schemeClr val="bg1"/>
                          </a:solidFill>
                          <a:latin typeface="Calibri"/>
                        </a:rPr>
                        <a:t>Aggregation</a:t>
                      </a:r>
                    </a:p>
                    <a:p>
                      <a:pPr algn="l" fontAlgn="t"/>
                      <a:r>
                        <a:rPr lang="en-US" sz="1100" b="1" i="1" u="none" strike="noStrike" baseline="0" dirty="0" smtClean="0">
                          <a:solidFill>
                            <a:schemeClr val="accent6">
                              <a:lumMod val="75000"/>
                              <a:lumOff val="25000"/>
                            </a:schemeClr>
                          </a:solidFill>
                          <a:latin typeface="Calibri"/>
                        </a:rPr>
                        <a:t>  </a:t>
                      </a:r>
                      <a:r>
                        <a:rPr lang="en-US" sz="1100" b="1" i="1" u="none" strike="noStrike" dirty="0" smtClean="0">
                          <a:solidFill>
                            <a:schemeClr val="accent6">
                              <a:lumMod val="75000"/>
                              <a:lumOff val="25000"/>
                            </a:schemeClr>
                          </a:solidFill>
                          <a:latin typeface="Calibri"/>
                        </a:rPr>
                        <a:t>New!</a:t>
                      </a: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85000"/>
                      </a:schemeClr>
                    </a:solidFill>
                  </a:tcPr>
                </a:tc>
                <a:tc>
                  <a:txBody>
                    <a:bodyPr/>
                    <a:lstStyle/>
                    <a:p>
                      <a:pPr algn="l" fontAlgn="t"/>
                      <a:r>
                        <a:rPr lang="en-US" sz="1100" b="0" i="0" u="none" strike="noStrike" dirty="0" smtClean="0">
                          <a:solidFill>
                            <a:schemeClr val="bg1"/>
                          </a:solidFill>
                          <a:latin typeface="Calibri"/>
                        </a:rPr>
                        <a:t>  Making sense of all the data.</a:t>
                      </a:r>
                      <a:r>
                        <a:rPr lang="en-US" sz="1100" b="0" i="0" u="none" strike="noStrike" baseline="0" dirty="0" smtClean="0">
                          <a:solidFill>
                            <a:schemeClr val="bg1"/>
                          </a:solidFill>
                          <a:latin typeface="Calibri"/>
                        </a:rPr>
                        <a:t> A</a:t>
                      </a:r>
                      <a:r>
                        <a:rPr lang="en-US" sz="1100" b="0" i="0" u="none" strike="noStrike" dirty="0" smtClean="0">
                          <a:solidFill>
                            <a:schemeClr val="bg1"/>
                          </a:solidFill>
                          <a:latin typeface="Calibri"/>
                        </a:rPr>
                        <a:t>llow  </a:t>
                      </a:r>
                    </a:p>
                    <a:p>
                      <a:pPr algn="l" fontAlgn="t"/>
                      <a:r>
                        <a:rPr lang="en-US" sz="1100" b="0" i="0" u="none" strike="noStrike" dirty="0" smtClean="0">
                          <a:solidFill>
                            <a:schemeClr val="bg1"/>
                          </a:solidFill>
                          <a:latin typeface="Calibri"/>
                        </a:rPr>
                        <a:t>  responsiveness, trend analysis, and </a:t>
                      </a:r>
                    </a:p>
                    <a:p>
                      <a:pPr algn="l" fontAlgn="t"/>
                      <a:r>
                        <a:rPr lang="en-US" sz="1100" b="0" i="0" u="none" strike="noStrike" dirty="0" smtClean="0">
                          <a:solidFill>
                            <a:schemeClr val="bg1"/>
                          </a:solidFill>
                          <a:latin typeface="Calibri"/>
                        </a:rPr>
                        <a:t>  the ability to deliver targeted information</a:t>
                      </a:r>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fontAlgn="t"/>
                      <a:endParaRPr lang="en-US" sz="1100" b="0" i="0" u="none" strike="noStrike" dirty="0" smtClean="0">
                        <a:solidFill>
                          <a:schemeClr val="bg1"/>
                        </a:solidFill>
                        <a:latin typeface="Calibri"/>
                      </a:endParaRPr>
                    </a:p>
                    <a:p>
                      <a:pPr algn="ctr" fontAlgn="t"/>
                      <a:r>
                        <a:rPr lang="en-US" sz="1100" b="0" i="0" u="none" strike="noStrike" dirty="0" smtClean="0">
                          <a:solidFill>
                            <a:schemeClr val="bg1"/>
                          </a:solidFill>
                          <a:latin typeface="Calibri"/>
                        </a:rPr>
                        <a:t>Enterprise</a:t>
                      </a:r>
                      <a:endParaRPr lang="en-US" sz="1100" b="0" i="0" u="none" strike="noStrike" dirty="0">
                        <a:solidFill>
                          <a:schemeClr val="bg1"/>
                        </a:solidFill>
                        <a:latin typeface="Calibri"/>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85000"/>
                      </a:schemeClr>
                    </a:solidFill>
                  </a:tcPr>
                </a:tc>
                <a:tc>
                  <a:txBody>
                    <a:bodyPr/>
                    <a:lstStyle/>
                    <a:p>
                      <a:r>
                        <a:rPr lang="en-US" sz="700" b="0" i="0" u="none" strike="noStrike" dirty="0" smtClean="0">
                          <a:solidFill>
                            <a:schemeClr val="bg1"/>
                          </a:solidFill>
                          <a:latin typeface="Calibri" pitchFamily="34" charset="0"/>
                          <a:cs typeface="Calibri" pitchFamily="34" charset="0"/>
                        </a:rPr>
                        <a:t>  </a:t>
                      </a:r>
                      <a:r>
                        <a:rPr lang="en-US" sz="1100" kern="1200" dirty="0" smtClean="0">
                          <a:solidFill>
                            <a:schemeClr val="bg1"/>
                          </a:solidFill>
                          <a:latin typeface="Calibri" pitchFamily="34" charset="0"/>
                          <a:ea typeface="+mn-ea"/>
                          <a:cs typeface="Calibri" pitchFamily="34" charset="0"/>
                          <a:hlinkClick r:id="rId3"/>
                        </a:rPr>
                        <a:t>FAST ESP Search</a:t>
                      </a:r>
                      <a:r>
                        <a:rPr lang="en-US" sz="1100" kern="1200" dirty="0" smtClean="0">
                          <a:solidFill>
                            <a:schemeClr val="bg1"/>
                          </a:solidFill>
                          <a:latin typeface="Calibri" pitchFamily="34" charset="0"/>
                          <a:ea typeface="+mn-ea"/>
                          <a:cs typeface="Calibri" pitchFamily="34" charset="0"/>
                        </a:rPr>
                        <a:t> for </a:t>
                      </a:r>
                      <a:r>
                        <a:rPr lang="en-US" sz="1100" kern="1200" dirty="0" smtClean="0">
                          <a:solidFill>
                            <a:schemeClr val="bg1"/>
                          </a:solidFill>
                          <a:latin typeface="Calibri" pitchFamily="34" charset="0"/>
                          <a:ea typeface="+mn-ea"/>
                          <a:cs typeface="Calibri" pitchFamily="34" charset="0"/>
                          <a:hlinkClick r:id="rId4"/>
                        </a:rPr>
                        <a:t>Office SharePoint Server 2007</a:t>
                      </a:r>
                      <a:r>
                        <a:rPr lang="en-US" sz="1100" kern="1200" dirty="0" smtClean="0">
                          <a:solidFill>
                            <a:schemeClr val="bg1"/>
                          </a:solidFill>
                          <a:latin typeface="Calibri" pitchFamily="34" charset="0"/>
                          <a:ea typeface="+mn-ea"/>
                          <a:cs typeface="Calibri" pitchFamily="34" charset="0"/>
                        </a:rPr>
                        <a:t>, </a:t>
                      </a:r>
                    </a:p>
                    <a:p>
                      <a:r>
                        <a:rPr lang="en-US" sz="800" b="0" i="0" u="none" strike="noStrike" dirty="0" smtClean="0">
                          <a:solidFill>
                            <a:schemeClr val="bg1"/>
                          </a:solidFill>
                          <a:latin typeface="Calibri" pitchFamily="34" charset="0"/>
                          <a:cs typeface="Calibri" pitchFamily="34" charset="0"/>
                        </a:rPr>
                        <a:t>  </a:t>
                      </a:r>
                      <a:r>
                        <a:rPr lang="en-US" sz="1100" kern="1200" dirty="0" smtClean="0">
                          <a:solidFill>
                            <a:schemeClr val="bg1"/>
                          </a:solidFill>
                          <a:latin typeface="Calibri" pitchFamily="34" charset="0"/>
                          <a:ea typeface="+mn-ea"/>
                          <a:cs typeface="Calibri" pitchFamily="34" charset="0"/>
                          <a:hlinkClick r:id="rId5"/>
                        </a:rPr>
                        <a:t>Office </a:t>
                      </a:r>
                      <a:r>
                        <a:rPr lang="en-US" sz="1100" kern="1200" dirty="0" err="1" smtClean="0">
                          <a:solidFill>
                            <a:schemeClr val="bg1"/>
                          </a:solidFill>
                          <a:latin typeface="Calibri" pitchFamily="34" charset="0"/>
                          <a:ea typeface="+mn-ea"/>
                          <a:cs typeface="Calibri" pitchFamily="34" charset="0"/>
                          <a:hlinkClick r:id="rId5"/>
                        </a:rPr>
                        <a:t>PerformancePoint</a:t>
                      </a:r>
                      <a:r>
                        <a:rPr lang="en-US" sz="1100" kern="1200" dirty="0" smtClean="0">
                          <a:solidFill>
                            <a:schemeClr val="bg1"/>
                          </a:solidFill>
                          <a:latin typeface="Calibri" pitchFamily="34" charset="0"/>
                          <a:ea typeface="+mn-ea"/>
                          <a:cs typeface="Calibri" pitchFamily="34" charset="0"/>
                          <a:hlinkClick r:id="rId5"/>
                        </a:rPr>
                        <a:t> Server 2007</a:t>
                      </a:r>
                      <a:r>
                        <a:rPr lang="en-US" sz="1100" kern="1200" dirty="0" smtClean="0">
                          <a:solidFill>
                            <a:schemeClr val="bg1"/>
                          </a:solidFill>
                          <a:latin typeface="Calibri" pitchFamily="34" charset="0"/>
                          <a:ea typeface="+mn-ea"/>
                          <a:cs typeface="Calibri" pitchFamily="34" charset="0"/>
                        </a:rPr>
                        <a:t>, </a:t>
                      </a:r>
                      <a:r>
                        <a:rPr lang="en-US" sz="1100" kern="1200" dirty="0" smtClean="0">
                          <a:solidFill>
                            <a:schemeClr val="bg1"/>
                          </a:solidFill>
                          <a:latin typeface="Calibri" pitchFamily="34" charset="0"/>
                          <a:ea typeface="+mn-ea"/>
                          <a:cs typeface="Calibri" pitchFamily="34" charset="0"/>
                          <a:hlinkClick r:id="rId6"/>
                        </a:rPr>
                        <a:t>Social </a:t>
                      </a:r>
                      <a:r>
                        <a:rPr lang="en-US" sz="800" b="0" i="0" u="none" strike="noStrike" dirty="0" smtClean="0">
                          <a:solidFill>
                            <a:schemeClr val="bg1"/>
                          </a:solidFill>
                          <a:latin typeface="Calibri" pitchFamily="34" charset="0"/>
                          <a:cs typeface="Calibri" pitchFamily="34" charset="0"/>
                        </a:rPr>
                        <a:t>     </a:t>
                      </a:r>
                    </a:p>
                    <a:p>
                      <a:r>
                        <a:rPr lang="en-US" sz="800" b="0" i="0" u="none" strike="noStrike" dirty="0" smtClean="0">
                          <a:solidFill>
                            <a:schemeClr val="bg1"/>
                          </a:solidFill>
                          <a:latin typeface="Calibri" pitchFamily="34" charset="0"/>
                          <a:cs typeface="Calibri" pitchFamily="34" charset="0"/>
                        </a:rPr>
                        <a:t>  </a:t>
                      </a:r>
                      <a:r>
                        <a:rPr lang="en-US" sz="1100" kern="1200" dirty="0" smtClean="0">
                          <a:solidFill>
                            <a:schemeClr val="bg1"/>
                          </a:solidFill>
                          <a:latin typeface="Calibri" pitchFamily="34" charset="0"/>
                          <a:ea typeface="+mn-ea"/>
                          <a:cs typeface="Calibri" pitchFamily="34" charset="0"/>
                          <a:hlinkClick r:id="rId6"/>
                        </a:rPr>
                        <a:t>Streams</a:t>
                      </a:r>
                      <a:r>
                        <a:rPr lang="en-US" sz="1100" kern="1200" dirty="0" smtClean="0">
                          <a:solidFill>
                            <a:schemeClr val="bg1"/>
                          </a:solidFill>
                          <a:latin typeface="Calibri" pitchFamily="34" charset="0"/>
                          <a:ea typeface="+mn-ea"/>
                          <a:cs typeface="Calibri" pitchFamily="34" charset="0"/>
                        </a:rPr>
                        <a:t>, and </a:t>
                      </a:r>
                      <a:r>
                        <a:rPr lang="en-US" sz="1100" kern="1200" dirty="0" smtClean="0">
                          <a:solidFill>
                            <a:schemeClr val="bg1"/>
                          </a:solidFill>
                          <a:latin typeface="Calibri" pitchFamily="34" charset="0"/>
                          <a:ea typeface="+mn-ea"/>
                          <a:cs typeface="Calibri" pitchFamily="34" charset="0"/>
                          <a:hlinkClick r:id="rId7"/>
                        </a:rPr>
                        <a:t>Entity Extraction</a:t>
                      </a:r>
                      <a:r>
                        <a:rPr lang="en-US" sz="1100" kern="1200" dirty="0" smtClean="0">
                          <a:solidFill>
                            <a:schemeClr val="bg1"/>
                          </a:solidFill>
                          <a:latin typeface="Calibri" pitchFamily="34" charset="0"/>
                          <a:ea typeface="+mn-ea"/>
                          <a:cs typeface="Calibri" pitchFamily="34" charset="0"/>
                        </a:rPr>
                        <a:t>, and</a:t>
                      </a:r>
                      <a:r>
                        <a:rPr lang="en-US" sz="1100" kern="1200" baseline="0" dirty="0" smtClean="0">
                          <a:solidFill>
                            <a:schemeClr val="bg1"/>
                          </a:solidFill>
                          <a:latin typeface="Calibri" pitchFamily="34" charset="0"/>
                          <a:ea typeface="+mn-ea"/>
                          <a:cs typeface="Calibri" pitchFamily="34" charset="0"/>
                        </a:rPr>
                        <a:t> </a:t>
                      </a:r>
                      <a:r>
                        <a:rPr lang="en-US" sz="1100" kern="1200" dirty="0" smtClean="0">
                          <a:solidFill>
                            <a:schemeClr val="bg1"/>
                          </a:solidFill>
                          <a:latin typeface="Calibri" pitchFamily="34" charset="0"/>
                          <a:ea typeface="+mn-ea"/>
                          <a:cs typeface="Calibri" pitchFamily="34" charset="0"/>
                          <a:hlinkClick r:id="rId8"/>
                        </a:rPr>
                        <a:t>Microsoft Vine</a:t>
                      </a:r>
                      <a:endParaRPr lang="en-US" sz="1100" b="0" i="0" u="none" strike="noStrike" dirty="0" smtClean="0">
                        <a:solidFill>
                          <a:schemeClr val="bg1"/>
                        </a:solidFill>
                        <a:latin typeface="Calibri" pitchFamily="34" charset="0"/>
                        <a:cs typeface="Calibri" pitchFamily="34" charset="0"/>
                      </a:endParaRPr>
                    </a:p>
                    <a:p>
                      <a:endParaRPr lang="en-US" sz="700" b="0" i="0" u="none" strike="noStrike" dirty="0">
                        <a:solidFill>
                          <a:schemeClr val="bg1"/>
                        </a:solidFill>
                        <a:latin typeface="Calibri" pitchFamily="34" charset="0"/>
                        <a:cs typeface="Calibri" pitchFamily="34" charset="0"/>
                      </a:endParaRPr>
                    </a:p>
                  </a:txBody>
                  <a:tcPr marL="5213" marR="5213" marT="52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85000"/>
                      </a:schemeClr>
                    </a:solidFill>
                  </a:tcPr>
                </a:tc>
              </a:tr>
            </a:tbl>
          </a:graphicData>
        </a:graphic>
      </p:graphicFrame>
      <p:sp>
        <p:nvSpPr>
          <p:cNvPr id="5" name="TextBox 4"/>
          <p:cNvSpPr txBox="1"/>
          <p:nvPr/>
        </p:nvSpPr>
        <p:spPr>
          <a:xfrm>
            <a:off x="838200" y="6324600"/>
            <a:ext cx="6858001" cy="477054"/>
          </a:xfrm>
          <a:prstGeom prst="rect">
            <a:avLst/>
          </a:prstGeom>
          <a:noFill/>
        </p:spPr>
        <p:txBody>
          <a:bodyPr wrap="square" rtlCol="0">
            <a:spAutoFit/>
          </a:bodyPr>
          <a:lstStyle/>
          <a:p>
            <a:pPr algn="ctr">
              <a:buNone/>
            </a:pPr>
            <a:r>
              <a:rPr lang="en-US" sz="1400" dirty="0" smtClean="0"/>
              <a:t>*All capabilities can be exposed for Internet use and derived from USA.gov</a:t>
            </a:r>
          </a:p>
          <a:p>
            <a:pPr algn="ctr">
              <a:buNone/>
            </a:pPr>
            <a:r>
              <a:rPr lang="en-US" sz="1100" u="sng" dirty="0" smtClean="0">
                <a:solidFill>
                  <a:schemeClr val="tx1"/>
                </a:solidFill>
                <a:hlinkClick r:id="rId9"/>
              </a:rPr>
              <a:t>http://www.usa.gov/webcontent/documents/SocialMediaFed%20Govt_BarriersPotentialSolutions.pdf</a:t>
            </a:r>
            <a:endParaRPr lang="en-US" sz="14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8000" dirty="0" smtClean="0"/>
              <a:t>Sample Solutions</a:t>
            </a:r>
            <a:endParaRPr lang="en-US" sz="8000" dirty="0"/>
          </a:p>
        </p:txBody>
      </p:sp>
      <p:sp>
        <p:nvSpPr>
          <p:cNvPr id="5" name="Title 4"/>
          <p:cNvSpPr>
            <a:spLocks noGrp="1"/>
          </p:cNvSpPr>
          <p:nvPr>
            <p:ph type="ctrTitle"/>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8195" name="Picture 3"/>
          <p:cNvPicPr>
            <a:picLocks noChangeAspect="1" noChangeArrowheads="1"/>
          </p:cNvPicPr>
          <p:nvPr/>
        </p:nvPicPr>
        <p:blipFill>
          <a:blip r:embed="rId3"/>
          <a:srcRect/>
          <a:stretch>
            <a:fillRect/>
          </a:stretch>
        </p:blipFill>
        <p:spPr bwMode="auto">
          <a:xfrm>
            <a:off x="609600" y="0"/>
            <a:ext cx="7848600" cy="687294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3"/>
          <a:srcRect/>
          <a:stretch>
            <a:fillRect/>
          </a:stretch>
        </p:blipFill>
        <p:spPr bwMode="auto">
          <a:xfrm>
            <a:off x="228600" y="304800"/>
            <a:ext cx="8635624" cy="61722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S Public SectorFY10 KickOff and ISU 4x3">
  <a:themeElements>
    <a:clrScheme name="US Public Sector KickOff and ISU 2009">
      <a:dk1>
        <a:sysClr val="windowText" lastClr="000000"/>
      </a:dk1>
      <a:lt1>
        <a:sysClr val="window" lastClr="FFFFFF"/>
      </a:lt1>
      <a:dk2>
        <a:srgbClr val="575F6D"/>
      </a:dk2>
      <a:lt2>
        <a:srgbClr val="FFF39D"/>
      </a:lt2>
      <a:accent1>
        <a:srgbClr val="FE8637"/>
      </a:accent1>
      <a:accent2>
        <a:srgbClr val="00B0F0"/>
      </a:accent2>
      <a:accent3>
        <a:srgbClr val="00B050"/>
      </a:accent3>
      <a:accent4>
        <a:srgbClr val="F5CD2D"/>
      </a:accent4>
      <a:accent5>
        <a:srgbClr val="AEBAD5"/>
      </a:accent5>
      <a:accent6>
        <a:srgbClr val="002060"/>
      </a:accent6>
      <a:hlink>
        <a:srgbClr val="00B0F0"/>
      </a:hlink>
      <a:folHlink>
        <a:srgbClr val="FFF39D"/>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00B0F0">
                <a:shade val="15000"/>
                <a:satMod val="180000"/>
              </a:srgbClr>
            </a:gs>
            <a:gs pos="50000">
              <a:srgbClr val="00B0F0">
                <a:shade val="45000"/>
                <a:satMod val="170000"/>
              </a:srgbClr>
            </a:gs>
            <a:gs pos="70000">
              <a:srgbClr val="00B0F0">
                <a:tint val="99000"/>
                <a:shade val="65000"/>
                <a:satMod val="155000"/>
              </a:srgbClr>
            </a:gs>
            <a:gs pos="100000">
              <a:srgbClr val="00B0F0">
                <a:tint val="95500"/>
                <a:shade val="100000"/>
                <a:satMod val="155000"/>
              </a:srgbClr>
            </a:gs>
          </a:gsLst>
          <a:lin ang="16200000" scaled="0"/>
        </a:gradFill>
        <a:ln w="9525" cap="flat" cmpd="sng" algn="ctr">
          <a:solidFill>
            <a:srgbClr val="00B0F0"/>
          </a:solidFill>
          <a:prstDash val="solid"/>
          <a:headEnd type="none" w="med" len="med"/>
          <a:tailEnd type="none" w="med" len="med"/>
        </a:ln>
        <a:effectLst>
          <a:outerShdw blurRad="50800" dist="38100" dir="5400000" rotWithShape="0">
            <a:srgbClr val="000000">
              <a:alpha val="35000"/>
            </a:srgbClr>
          </a:outerShdw>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kern="0" dirty="0" smtClean="0">
            <a:solidFill>
              <a:srgbClr val="FFFFFF"/>
            </a:solidFill>
            <a:effectLst>
              <a:outerShdw blurRad="38100" dist="38100" dir="2700000" algn="tl">
                <a:srgbClr val="000000">
                  <a:alpha val="43137"/>
                </a:srgbClr>
              </a:outerShdw>
            </a:effectLst>
            <a:latin typeface="Segoe" pitchFamily="34" charset="0"/>
          </a:defRPr>
        </a:defPPr>
      </a:lst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44F7459658D146A89B9350B58841FB" ma:contentTypeVersion="0" ma:contentTypeDescription="Create a new document." ma:contentTypeScope="" ma:versionID="abf4a2805150c0562ca5a8550866192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0B1C17-55F5-4A43-A610-EA083EDEAA41}">
  <ds:schemaRefs>
    <ds:schemaRef ds:uri="http://schemas.microsoft.com/office/2006/metadata/properties"/>
  </ds:schemaRefs>
</ds:datastoreItem>
</file>

<file path=customXml/itemProps2.xml><?xml version="1.0" encoding="utf-8"?>
<ds:datastoreItem xmlns:ds="http://schemas.openxmlformats.org/officeDocument/2006/customXml" ds:itemID="{9C7641E8-182A-48C9-BA94-1BC8E93291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62CB127-B7C0-47D5-8F3C-D9B7BD88D2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US Public SectorFY10 KickOff and ISU 4x3</Template>
  <TotalTime>1175</TotalTime>
  <Words>1437</Words>
  <Application>Microsoft Office PowerPoint</Application>
  <PresentationFormat>On-screen Show (4:3)</PresentationFormat>
  <Paragraphs>255</Paragraphs>
  <Slides>17</Slides>
  <Notes>12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US Public SectorFY10 KickOff and ISU 4x3</vt:lpstr>
      <vt:lpstr>White with Consolas font for code slides</vt:lpstr>
      <vt:lpstr>Real-world Social Networking for Gov 2.0 Delivering an integrated solution for a diverse government </vt:lpstr>
      <vt:lpstr>Agenda</vt:lpstr>
      <vt:lpstr>Common Challenges</vt:lpstr>
      <vt:lpstr>Common Challenges</vt:lpstr>
      <vt:lpstr>SharePoint 2007</vt:lpstr>
      <vt:lpstr>Slide 6</vt:lpstr>
      <vt:lpstr>Slide 7</vt:lpstr>
      <vt:lpstr>Slide 8</vt:lpstr>
      <vt:lpstr>Slide 9</vt:lpstr>
      <vt:lpstr>Slide 10</vt:lpstr>
      <vt:lpstr>Expertise by Country</vt:lpstr>
      <vt:lpstr>Slide 12</vt:lpstr>
      <vt:lpstr>Gov 2.0 Kit</vt:lpstr>
      <vt:lpstr>Slide 14</vt:lpstr>
      <vt:lpstr>Slide 15</vt:lpstr>
      <vt:lpstr>Resources </vt:lpstr>
      <vt:lpstr>Slide 17</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U.S. Public Sector FY10 KickOff and ISU</dc:subject>
  <dc:creator>Melissa Greenhouse</dc:creator>
  <dc:description>Template: Chris Wells; Silver Fox Productions
Formatting:
Event Date: August 3-6, 2009
Event Location: Henderson, NV
Audience Type: Public Sector:  Health EDU, GOV</dc:description>
  <cp:lastModifiedBy>Dean Halstead</cp:lastModifiedBy>
  <cp:revision>125</cp:revision>
  <dcterms:created xsi:type="dcterms:W3CDTF">2009-07-08T14:48:49Z</dcterms:created>
  <dcterms:modified xsi:type="dcterms:W3CDTF">2009-09-16T01:27:22Z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0x0101009D44F7459658D146A89B9350B58841FB</vt:lpwstr>
  </property>
</Properties>
</file>